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24"/>
  </p:notesMasterIdLst>
  <p:sldIdLst>
    <p:sldId id="256" r:id="rId2"/>
    <p:sldId id="259" r:id="rId3"/>
    <p:sldId id="262" r:id="rId4"/>
    <p:sldId id="263" r:id="rId5"/>
    <p:sldId id="340" r:id="rId6"/>
    <p:sldId id="341" r:id="rId7"/>
    <p:sldId id="342" r:id="rId8"/>
    <p:sldId id="343" r:id="rId9"/>
    <p:sldId id="265" r:id="rId10"/>
    <p:sldId id="360" r:id="rId11"/>
    <p:sldId id="344" r:id="rId12"/>
    <p:sldId id="363" r:id="rId13"/>
    <p:sldId id="370" r:id="rId14"/>
    <p:sldId id="364" r:id="rId15"/>
    <p:sldId id="361" r:id="rId16"/>
    <p:sldId id="365" r:id="rId17"/>
    <p:sldId id="369" r:id="rId18"/>
    <p:sldId id="362" r:id="rId19"/>
    <p:sldId id="366" r:id="rId20"/>
    <p:sldId id="345" r:id="rId21"/>
    <p:sldId id="346" r:id="rId22"/>
    <p:sldId id="368" r:id="rId23"/>
  </p:sldIdLst>
  <p:sldSz cx="9144000" cy="5143500" type="screen16x9"/>
  <p:notesSz cx="6858000" cy="9144000"/>
  <p:embeddedFontLst>
    <p:embeddedFont>
      <p:font typeface="Cambria Math" panose="02040503050406030204" pitchFamily="18" charset="0"/>
      <p:regular r:id="rId25"/>
    </p:embeddedFont>
    <p:embeddedFont>
      <p:font typeface="IBM Plex Sans" panose="020B0503050203000203" pitchFamily="34" charset="0"/>
      <p:regular r:id="rId26"/>
      <p:bold r:id="rId27"/>
      <p:italic r:id="rId28"/>
      <p:boldItalic r:id="rId29"/>
    </p:embeddedFont>
    <p:embeddedFont>
      <p:font typeface="IBM Plex Sans Medium" panose="020B0603050203000203" pitchFamily="34" charset="0"/>
      <p:regular r:id="rId30"/>
      <p:bold r:id="rId31"/>
      <p:italic r:id="rId32"/>
      <p:boldItalic r:id="rId33"/>
    </p:embeddedFont>
    <p:embeddedFont>
      <p:font typeface="PT Sans" panose="020B0503020203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A4F79B-C7FA-4656-975B-AFA7B246E688}">
  <a:tblStyle styleId="{30A4F79B-C7FA-4656-975B-AFA7B246E6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76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f38a612b63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f38a612b6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523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f38a612b63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f38a612b6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970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f38a612b63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f38a612b6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564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f38a612b63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f38a612b6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403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f38a612b63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f38a612b6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930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f38a612b63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f38a612b6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979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f38a612b63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f38a612b6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51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f38a612b63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f38a612b6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219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f38a612b63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f38a612b6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131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f38a612b63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f38a612b6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310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37fc7cc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37fc7cce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5908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1"/>
        <p:cNvGrpSpPr/>
        <p:nvPr/>
      </p:nvGrpSpPr>
      <p:grpSpPr>
        <a:xfrm>
          <a:off x="0" y="0"/>
          <a:ext cx="0" cy="0"/>
          <a:chOff x="0" y="0"/>
          <a:chExt cx="0" cy="0"/>
        </a:xfrm>
      </p:grpSpPr>
      <p:sp>
        <p:nvSpPr>
          <p:cNvPr id="3662" name="Google Shape;3662;g138212783df_0_1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3" name="Google Shape;3663;g138212783df_0_1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193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1"/>
        <p:cNvGrpSpPr/>
        <p:nvPr/>
      </p:nvGrpSpPr>
      <p:grpSpPr>
        <a:xfrm>
          <a:off x="0" y="0"/>
          <a:ext cx="0" cy="0"/>
          <a:chOff x="0" y="0"/>
          <a:chExt cx="0" cy="0"/>
        </a:xfrm>
      </p:grpSpPr>
      <p:sp>
        <p:nvSpPr>
          <p:cNvPr id="3662" name="Google Shape;3662;g138212783df_0_1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3" name="Google Shape;3663;g138212783df_0_1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893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f38a009883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f38a009883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f38a009883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f38a009883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995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1710476bc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11710476bc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711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1173cd25692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173cd25692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8310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6392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f38a612b63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f38a612b6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548"/>
        <p:cNvGrpSpPr/>
        <p:nvPr/>
      </p:nvGrpSpPr>
      <p:grpSpPr>
        <a:xfrm>
          <a:off x="0" y="0"/>
          <a:ext cx="0" cy="0"/>
          <a:chOff x="0" y="0"/>
          <a:chExt cx="0" cy="0"/>
        </a:xfrm>
      </p:grpSpPr>
      <p:sp>
        <p:nvSpPr>
          <p:cNvPr id="549" name="Google Shape;549;p52"/>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0" name="Google Shape;550;p52"/>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551" name="Google Shape;551;p52"/>
          <p:cNvGrpSpPr/>
          <p:nvPr/>
        </p:nvGrpSpPr>
        <p:grpSpPr>
          <a:xfrm flipH="1">
            <a:off x="256575" y="4506113"/>
            <a:ext cx="1154625" cy="430500"/>
            <a:chOff x="4042650" y="642025"/>
            <a:chExt cx="1154625" cy="430500"/>
          </a:xfrm>
        </p:grpSpPr>
        <p:sp>
          <p:nvSpPr>
            <p:cNvPr id="552" name="Google Shape;552;p5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52"/>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555"/>
        <p:cNvGrpSpPr/>
        <p:nvPr/>
      </p:nvGrpSpPr>
      <p:grpSpPr>
        <a:xfrm>
          <a:off x="0" y="0"/>
          <a:ext cx="0" cy="0"/>
          <a:chOff x="0" y="0"/>
          <a:chExt cx="0" cy="0"/>
        </a:xfrm>
      </p:grpSpPr>
      <p:sp>
        <p:nvSpPr>
          <p:cNvPr id="556" name="Google Shape;556;p53"/>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9_1_1">
    <p:bg>
      <p:bgPr>
        <a:blipFill>
          <a:blip r:embed="rId2">
            <a:alphaModFix/>
          </a:blip>
          <a:stretch>
            <a:fillRect/>
          </a:stretch>
        </a:blipFill>
        <a:effectLst/>
      </p:bgPr>
    </p:bg>
    <p:spTree>
      <p:nvGrpSpPr>
        <p:cNvPr id="1" name="Shape 561"/>
        <p:cNvGrpSpPr/>
        <p:nvPr/>
      </p:nvGrpSpPr>
      <p:grpSpPr>
        <a:xfrm>
          <a:off x="0" y="0"/>
          <a:ext cx="0" cy="0"/>
          <a:chOff x="0" y="0"/>
          <a:chExt cx="0" cy="0"/>
        </a:xfrm>
      </p:grpSpPr>
      <p:sp>
        <p:nvSpPr>
          <p:cNvPr id="562" name="Google Shape;562;p54"/>
          <p:cNvSpPr/>
          <p:nvPr/>
        </p:nvSpPr>
        <p:spPr>
          <a:xfrm rot="10800000" flipH="1">
            <a:off x="5304450" y="-10454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rot="10800000" flipH="1">
            <a:off x="-542925" y="3931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54"/>
          <p:cNvGrpSpPr/>
          <p:nvPr/>
        </p:nvGrpSpPr>
        <p:grpSpPr>
          <a:xfrm>
            <a:off x="368731" y="360425"/>
            <a:ext cx="780400" cy="357900"/>
            <a:chOff x="4598506" y="471425"/>
            <a:chExt cx="780400" cy="357900"/>
          </a:xfrm>
        </p:grpSpPr>
        <p:sp>
          <p:nvSpPr>
            <p:cNvPr id="565" name="Google Shape;565;p54"/>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4"/>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54"/>
          <p:cNvGrpSpPr/>
          <p:nvPr/>
        </p:nvGrpSpPr>
        <p:grpSpPr>
          <a:xfrm rot="10800000" flipH="1">
            <a:off x="-12" y="4570483"/>
            <a:ext cx="2780508" cy="357877"/>
            <a:chOff x="198225" y="4390550"/>
            <a:chExt cx="3765075" cy="484600"/>
          </a:xfrm>
        </p:grpSpPr>
        <p:sp>
          <p:nvSpPr>
            <p:cNvPr id="568" name="Google Shape;568;p5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54"/>
          <p:cNvGrpSpPr/>
          <p:nvPr/>
        </p:nvGrpSpPr>
        <p:grpSpPr>
          <a:xfrm>
            <a:off x="7083488" y="215150"/>
            <a:ext cx="2060513" cy="357885"/>
            <a:chOff x="6363488" y="215150"/>
            <a:chExt cx="2060513" cy="357885"/>
          </a:xfrm>
        </p:grpSpPr>
        <p:sp>
          <p:nvSpPr>
            <p:cNvPr id="571" name="Google Shape;571;p54"/>
            <p:cNvSpPr/>
            <p:nvPr/>
          </p:nvSpPr>
          <p:spPr>
            <a:xfrm flipH="1">
              <a:off x="6499827" y="215150"/>
              <a:ext cx="1924174" cy="289732"/>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4"/>
            <p:cNvSpPr/>
            <p:nvPr/>
          </p:nvSpPr>
          <p:spPr>
            <a:xfrm flipH="1">
              <a:off x="6363488" y="436726"/>
              <a:ext cx="136309" cy="136309"/>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9_1_1_1">
    <p:bg>
      <p:bgPr>
        <a:blipFill>
          <a:blip r:embed="rId2">
            <a:alphaModFix/>
          </a:blip>
          <a:stretch>
            <a:fillRect/>
          </a:stretch>
        </a:blipFill>
        <a:effectLst/>
      </p:bgPr>
    </p:bg>
    <p:spTree>
      <p:nvGrpSpPr>
        <p:cNvPr id="1" name="Shape 573"/>
        <p:cNvGrpSpPr/>
        <p:nvPr/>
      </p:nvGrpSpPr>
      <p:grpSpPr>
        <a:xfrm>
          <a:off x="0" y="0"/>
          <a:ext cx="0" cy="0"/>
          <a:chOff x="0" y="0"/>
          <a:chExt cx="0" cy="0"/>
        </a:xfrm>
      </p:grpSpPr>
      <p:pic>
        <p:nvPicPr>
          <p:cNvPr id="574" name="Google Shape;574;p5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575" name="Google Shape;575;p5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rot="10800000" flipH="1">
            <a:off x="-406075" y="-598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297400" y="1352425"/>
            <a:ext cx="4319100" cy="1723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527500" y="2146350"/>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297400" y="3015800"/>
            <a:ext cx="30687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5328350" y="30158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1765267" y="783850"/>
            <a:ext cx="1160092" cy="63948"/>
            <a:chOff x="3779200" y="1371600"/>
            <a:chExt cx="1992600" cy="109500"/>
          </a:xfrm>
        </p:grpSpPr>
        <p:sp>
          <p:nvSpPr>
            <p:cNvPr id="19" name="Google Shape;19;p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4819925" y="4070513"/>
            <a:ext cx="4324075" cy="899525"/>
            <a:chOff x="-55375" y="2531100"/>
            <a:chExt cx="4324075" cy="899525"/>
          </a:xfrm>
        </p:grpSpPr>
        <p:sp>
          <p:nvSpPr>
            <p:cNvPr id="26" name="Google Shape;26;p3"/>
            <p:cNvSpPr/>
            <p:nvPr/>
          </p:nvSpPr>
          <p:spPr>
            <a:xfrm>
              <a:off x="88975" y="2531100"/>
              <a:ext cx="4179725" cy="723025"/>
            </a:xfrm>
            <a:custGeom>
              <a:avLst/>
              <a:gdLst/>
              <a:ahLst/>
              <a:cxnLst/>
              <a:rect l="l" t="t" r="r" b="b"/>
              <a:pathLst>
                <a:path w="167189" h="28921" fill="none" extrusionOk="0">
                  <a:moveTo>
                    <a:pt x="1" y="28921"/>
                  </a:moveTo>
                  <a:lnTo>
                    <a:pt x="23813" y="5120"/>
                  </a:lnTo>
                  <a:lnTo>
                    <a:pt x="85476" y="5120"/>
                  </a:lnTo>
                  <a:lnTo>
                    <a:pt x="90572" y="0"/>
                  </a:lnTo>
                  <a:lnTo>
                    <a:pt x="167189"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5375" y="3245775"/>
              <a:ext cx="184575" cy="184850"/>
            </a:xfrm>
            <a:custGeom>
              <a:avLst/>
              <a:gdLst/>
              <a:ahLst/>
              <a:cxnLst/>
              <a:rect l="l" t="t" r="r" b="b"/>
              <a:pathLst>
                <a:path w="7383" h="7394" fill="none" extrusionOk="0">
                  <a:moveTo>
                    <a:pt x="0" y="3691"/>
                  </a:moveTo>
                  <a:cubicBezTo>
                    <a:pt x="0" y="1655"/>
                    <a:pt x="1644" y="0"/>
                    <a:pt x="3691" y="0"/>
                  </a:cubicBezTo>
                  <a:cubicBezTo>
                    <a:pt x="5727" y="0"/>
                    <a:pt x="7382" y="1655"/>
                    <a:pt x="7382" y="3691"/>
                  </a:cubicBezTo>
                  <a:cubicBezTo>
                    <a:pt x="7382" y="5727"/>
                    <a:pt x="5727" y="7382"/>
                    <a:pt x="3691" y="7382"/>
                  </a:cubicBezTo>
                  <a:cubicBezTo>
                    <a:pt x="1644" y="7394"/>
                    <a:pt x="0" y="5751"/>
                    <a:pt x="0"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3"/>
          <p:cNvGrpSpPr/>
          <p:nvPr/>
        </p:nvGrpSpPr>
        <p:grpSpPr>
          <a:xfrm flipH="1">
            <a:off x="60" y="250384"/>
            <a:ext cx="4954238" cy="886972"/>
            <a:chOff x="1358103" y="3291921"/>
            <a:chExt cx="3368397" cy="603054"/>
          </a:xfrm>
        </p:grpSpPr>
        <p:sp>
          <p:nvSpPr>
            <p:cNvPr id="29" name="Google Shape;29;p3"/>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a:off x="8339918" y="228501"/>
            <a:ext cx="534767" cy="286894"/>
            <a:chOff x="773350" y="518000"/>
            <a:chExt cx="2757950" cy="1479600"/>
          </a:xfrm>
        </p:grpSpPr>
        <p:sp>
          <p:nvSpPr>
            <p:cNvPr id="32" name="Google Shape;32;p3"/>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6"/>
          <p:cNvGrpSpPr/>
          <p:nvPr/>
        </p:nvGrpSpPr>
        <p:grpSpPr>
          <a:xfrm>
            <a:off x="250792" y="240925"/>
            <a:ext cx="1160092" cy="63948"/>
            <a:chOff x="3779200" y="1371600"/>
            <a:chExt cx="1992600" cy="109500"/>
          </a:xfrm>
        </p:grpSpPr>
        <p:sp>
          <p:nvSpPr>
            <p:cNvPr id="64" name="Google Shape;64;p6"/>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6"/>
          <p:cNvGrpSpPr/>
          <p:nvPr/>
        </p:nvGrpSpPr>
        <p:grpSpPr>
          <a:xfrm>
            <a:off x="6715155" y="4604094"/>
            <a:ext cx="2428951" cy="434862"/>
            <a:chOff x="1358103" y="3291921"/>
            <a:chExt cx="3368397" cy="603054"/>
          </a:xfrm>
        </p:grpSpPr>
        <p:sp>
          <p:nvSpPr>
            <p:cNvPr id="71" name="Google Shape;71;p6"/>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BLANK_1_1_1_1_1_1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4"/>
          <p:cNvSpPr/>
          <p:nvPr/>
        </p:nvSpPr>
        <p:spPr>
          <a:xfrm>
            <a:off x="5824775" y="-119957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4"/>
          <p:cNvGrpSpPr/>
          <p:nvPr/>
        </p:nvGrpSpPr>
        <p:grpSpPr>
          <a:xfrm flipH="1">
            <a:off x="191" y="180418"/>
            <a:ext cx="2598996" cy="484774"/>
            <a:chOff x="1298650" y="3255600"/>
            <a:chExt cx="3427850" cy="639375"/>
          </a:xfrm>
        </p:grpSpPr>
        <p:sp>
          <p:nvSpPr>
            <p:cNvPr id="131" name="Google Shape;131;p14"/>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4"/>
          <p:cNvSpPr txBox="1">
            <a:spLocks noGrp="1"/>
          </p:cNvSpPr>
          <p:nvPr>
            <p:ph type="title"/>
          </p:nvPr>
        </p:nvSpPr>
        <p:spPr>
          <a:xfrm>
            <a:off x="2092611"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14"/>
          <p:cNvSpPr txBox="1">
            <a:spLocks noGrp="1"/>
          </p:cNvSpPr>
          <p:nvPr>
            <p:ph type="subTitle" idx="1"/>
          </p:nvPr>
        </p:nvSpPr>
        <p:spPr>
          <a:xfrm>
            <a:off x="2092610"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4"/>
          <p:cNvSpPr txBox="1">
            <a:spLocks noGrp="1"/>
          </p:cNvSpPr>
          <p:nvPr>
            <p:ph type="title" idx="2"/>
          </p:nvPr>
        </p:nvSpPr>
        <p:spPr>
          <a:xfrm>
            <a:off x="3444597"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 name="Google Shape;136;p14"/>
          <p:cNvSpPr txBox="1">
            <a:spLocks noGrp="1"/>
          </p:cNvSpPr>
          <p:nvPr>
            <p:ph type="subTitle" idx="3"/>
          </p:nvPr>
        </p:nvSpPr>
        <p:spPr>
          <a:xfrm>
            <a:off x="344459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4"/>
          <p:cNvSpPr txBox="1">
            <a:spLocks noGrp="1"/>
          </p:cNvSpPr>
          <p:nvPr>
            <p:ph type="title" idx="4"/>
          </p:nvPr>
        </p:nvSpPr>
        <p:spPr>
          <a:xfrm>
            <a:off x="4796582"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14"/>
          <p:cNvSpPr txBox="1">
            <a:spLocks noGrp="1"/>
          </p:cNvSpPr>
          <p:nvPr>
            <p:ph type="subTitle" idx="5"/>
          </p:nvPr>
        </p:nvSpPr>
        <p:spPr>
          <a:xfrm>
            <a:off x="4796579"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14"/>
          <p:cNvSpPr txBox="1">
            <a:spLocks noGrp="1"/>
          </p:cNvSpPr>
          <p:nvPr>
            <p:ph type="title" idx="6"/>
          </p:nvPr>
        </p:nvSpPr>
        <p:spPr>
          <a:xfrm>
            <a:off x="6148568"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0" name="Google Shape;140;p14"/>
          <p:cNvSpPr txBox="1">
            <a:spLocks noGrp="1"/>
          </p:cNvSpPr>
          <p:nvPr>
            <p:ph type="subTitle" idx="7"/>
          </p:nvPr>
        </p:nvSpPr>
        <p:spPr>
          <a:xfrm>
            <a:off x="614856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14"/>
          <p:cNvSpPr txBox="1">
            <a:spLocks noGrp="1"/>
          </p:cNvSpPr>
          <p:nvPr>
            <p:ph type="title" idx="9"/>
          </p:nvPr>
        </p:nvSpPr>
        <p:spPr>
          <a:xfrm>
            <a:off x="740625"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14"/>
          <p:cNvSpPr txBox="1">
            <a:spLocks noGrp="1"/>
          </p:cNvSpPr>
          <p:nvPr>
            <p:ph type="subTitle" idx="13"/>
          </p:nvPr>
        </p:nvSpPr>
        <p:spPr>
          <a:xfrm>
            <a:off x="740625"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4"/>
          <p:cNvSpPr txBox="1">
            <a:spLocks noGrp="1"/>
          </p:cNvSpPr>
          <p:nvPr>
            <p:ph type="title" idx="14" hasCustomPrompt="1"/>
          </p:nvPr>
        </p:nvSpPr>
        <p:spPr>
          <a:xfrm>
            <a:off x="142117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5" name="Google Shape;145;p14"/>
          <p:cNvSpPr txBox="1">
            <a:spLocks noGrp="1"/>
          </p:cNvSpPr>
          <p:nvPr>
            <p:ph type="title" idx="15" hasCustomPrompt="1"/>
          </p:nvPr>
        </p:nvSpPr>
        <p:spPr>
          <a:xfrm>
            <a:off x="4142300"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6" name="Google Shape;146;p14"/>
          <p:cNvSpPr txBox="1">
            <a:spLocks noGrp="1"/>
          </p:cNvSpPr>
          <p:nvPr>
            <p:ph type="title" idx="16" hasCustomPrompt="1"/>
          </p:nvPr>
        </p:nvSpPr>
        <p:spPr>
          <a:xfrm>
            <a:off x="686342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7" name="Google Shape;147;p14"/>
          <p:cNvSpPr txBox="1">
            <a:spLocks noGrp="1"/>
          </p:cNvSpPr>
          <p:nvPr>
            <p:ph type="title" idx="17" hasCustomPrompt="1"/>
          </p:nvPr>
        </p:nvSpPr>
        <p:spPr>
          <a:xfrm>
            <a:off x="5502863"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8" name="Google Shape;148;p14"/>
          <p:cNvSpPr txBox="1">
            <a:spLocks noGrp="1"/>
          </p:cNvSpPr>
          <p:nvPr>
            <p:ph type="title" idx="18" hasCustomPrompt="1"/>
          </p:nvPr>
        </p:nvSpPr>
        <p:spPr>
          <a:xfrm>
            <a:off x="2781738"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_1">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15"/>
          <p:cNvSpPr txBox="1">
            <a:spLocks noGrp="1"/>
          </p:cNvSpPr>
          <p:nvPr>
            <p:ph type="title"/>
          </p:nvPr>
        </p:nvSpPr>
        <p:spPr>
          <a:xfrm>
            <a:off x="4360800" y="1227300"/>
            <a:ext cx="40701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1" name="Google Shape;151;p15"/>
          <p:cNvSpPr txBox="1">
            <a:spLocks noGrp="1"/>
          </p:cNvSpPr>
          <p:nvPr>
            <p:ph type="subTitle" idx="1"/>
          </p:nvPr>
        </p:nvSpPr>
        <p:spPr>
          <a:xfrm>
            <a:off x="4360800" y="2069100"/>
            <a:ext cx="4070100" cy="184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52" name="Google Shape;152;p1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153" name="Google Shape;153;p1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
    <p:bg>
      <p:bgPr>
        <a:blipFill>
          <a:blip r:embed="rId2">
            <a:alphaModFix/>
          </a:blip>
          <a:stretch>
            <a:fillRect/>
          </a:stretch>
        </a:blipFill>
        <a:effectLst/>
      </p:bgPr>
    </p:bg>
    <p:spTree>
      <p:nvGrpSpPr>
        <p:cNvPr id="1" name="Shape 176"/>
        <p:cNvGrpSpPr/>
        <p:nvPr/>
      </p:nvGrpSpPr>
      <p:grpSpPr>
        <a:xfrm>
          <a:off x="0" y="0"/>
          <a:ext cx="0" cy="0"/>
          <a:chOff x="0" y="0"/>
          <a:chExt cx="0" cy="0"/>
        </a:xfrm>
      </p:grpSpPr>
      <p:sp>
        <p:nvSpPr>
          <p:cNvPr id="177" name="Google Shape;177;p19"/>
          <p:cNvSpPr txBox="1">
            <a:spLocks noGrp="1"/>
          </p:cNvSpPr>
          <p:nvPr>
            <p:ph type="title"/>
          </p:nvPr>
        </p:nvSpPr>
        <p:spPr>
          <a:xfrm>
            <a:off x="713100" y="1211300"/>
            <a:ext cx="3661500" cy="1800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19"/>
          <p:cNvSpPr txBox="1">
            <a:spLocks noGrp="1"/>
          </p:cNvSpPr>
          <p:nvPr>
            <p:ph type="subTitle" idx="1"/>
          </p:nvPr>
        </p:nvSpPr>
        <p:spPr>
          <a:xfrm>
            <a:off x="713100" y="3772800"/>
            <a:ext cx="36615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9" name="Google Shape;179;p19"/>
          <p:cNvPicPr preferRelativeResize="0"/>
          <p:nvPr/>
        </p:nvPicPr>
        <p:blipFill>
          <a:blip r:embed="rId3">
            <a:alphaModFix/>
          </a:blip>
          <a:stretch>
            <a:fillRect/>
          </a:stretch>
        </p:blipFill>
        <p:spPr>
          <a:xfrm>
            <a:off x="109452" y="0"/>
            <a:ext cx="3130200" cy="1896900"/>
          </a:xfrm>
          <a:prstGeom prst="rect">
            <a:avLst/>
          </a:prstGeom>
          <a:noFill/>
          <a:ln>
            <a:noFill/>
          </a:ln>
        </p:spPr>
      </p:pic>
      <p:sp>
        <p:nvSpPr>
          <p:cNvPr id="180" name="Google Shape;180;p19"/>
          <p:cNvSpPr/>
          <p:nvPr/>
        </p:nvSpPr>
        <p:spPr>
          <a:xfrm>
            <a:off x="6314175" y="122925"/>
            <a:ext cx="3130200" cy="3130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CUSTOM_10_1">
    <p:bg>
      <p:bgPr>
        <a:blipFill>
          <a:blip r:embed="rId2">
            <a:alphaModFix/>
          </a:blip>
          <a:stretch>
            <a:fillRect/>
          </a:stretch>
        </a:blipFill>
        <a:effectLst/>
      </p:bgPr>
    </p:bg>
    <p:spTree>
      <p:nvGrpSpPr>
        <p:cNvPr id="1" name="Shape 235"/>
        <p:cNvGrpSpPr/>
        <p:nvPr/>
      </p:nvGrpSpPr>
      <p:grpSpPr>
        <a:xfrm>
          <a:off x="0" y="0"/>
          <a:ext cx="0" cy="0"/>
          <a:chOff x="0" y="0"/>
          <a:chExt cx="0" cy="0"/>
        </a:xfrm>
      </p:grpSpPr>
      <p:sp>
        <p:nvSpPr>
          <p:cNvPr id="236" name="Google Shape;236;p30"/>
          <p:cNvSpPr/>
          <p:nvPr/>
        </p:nvSpPr>
        <p:spPr>
          <a:xfrm>
            <a:off x="533426" y="-1466850"/>
            <a:ext cx="8077200" cy="8077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txBox="1">
            <a:spLocks noGrp="1"/>
          </p:cNvSpPr>
          <p:nvPr>
            <p:ph type="title"/>
          </p:nvPr>
        </p:nvSpPr>
        <p:spPr>
          <a:xfrm>
            <a:off x="1643638" y="2112963"/>
            <a:ext cx="25056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8" name="Google Shape;238;p30"/>
          <p:cNvSpPr txBox="1">
            <a:spLocks noGrp="1"/>
          </p:cNvSpPr>
          <p:nvPr>
            <p:ph type="title" idx="2"/>
          </p:nvPr>
        </p:nvSpPr>
        <p:spPr>
          <a:xfrm>
            <a:off x="4994750" y="2112963"/>
            <a:ext cx="25056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9" name="Google Shape;239;p30"/>
          <p:cNvSpPr txBox="1">
            <a:spLocks noGrp="1"/>
          </p:cNvSpPr>
          <p:nvPr>
            <p:ph type="subTitle" idx="1"/>
          </p:nvPr>
        </p:nvSpPr>
        <p:spPr>
          <a:xfrm>
            <a:off x="4994747" y="2621735"/>
            <a:ext cx="2505600" cy="12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0" name="Google Shape;240;p30"/>
          <p:cNvSpPr txBox="1">
            <a:spLocks noGrp="1"/>
          </p:cNvSpPr>
          <p:nvPr>
            <p:ph type="subTitle" idx="3"/>
          </p:nvPr>
        </p:nvSpPr>
        <p:spPr>
          <a:xfrm>
            <a:off x="1643813" y="2621735"/>
            <a:ext cx="2505600" cy="12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241" name="Google Shape;241;p30"/>
          <p:cNvGrpSpPr/>
          <p:nvPr/>
        </p:nvGrpSpPr>
        <p:grpSpPr>
          <a:xfrm>
            <a:off x="7652602" y="4829929"/>
            <a:ext cx="1163678" cy="63948"/>
            <a:chOff x="3779200" y="1371600"/>
            <a:chExt cx="1992600" cy="109500"/>
          </a:xfrm>
        </p:grpSpPr>
        <p:sp>
          <p:nvSpPr>
            <p:cNvPr id="242" name="Google Shape;242;p3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8" name="Google Shape;248;p30"/>
          <p:cNvPicPr preferRelativeResize="0"/>
          <p:nvPr/>
        </p:nvPicPr>
        <p:blipFill>
          <a:blip r:embed="rId3">
            <a:alphaModFix/>
          </a:blip>
          <a:stretch>
            <a:fillRect/>
          </a:stretch>
        </p:blipFill>
        <p:spPr>
          <a:xfrm>
            <a:off x="89417" y="0"/>
            <a:ext cx="2441750" cy="1479701"/>
          </a:xfrm>
          <a:prstGeom prst="rect">
            <a:avLst/>
          </a:prstGeom>
          <a:noFill/>
          <a:ln>
            <a:noFill/>
          </a:ln>
        </p:spPr>
      </p:pic>
      <p:pic>
        <p:nvPicPr>
          <p:cNvPr id="249" name="Google Shape;249;p30"/>
          <p:cNvPicPr preferRelativeResize="0"/>
          <p:nvPr/>
        </p:nvPicPr>
        <p:blipFill rotWithShape="1">
          <a:blip r:embed="rId3">
            <a:alphaModFix/>
          </a:blip>
          <a:srcRect b="45764"/>
          <a:stretch/>
        </p:blipFill>
        <p:spPr>
          <a:xfrm>
            <a:off x="4417450" y="4340975"/>
            <a:ext cx="2441750" cy="802524"/>
          </a:xfrm>
          <a:prstGeom prst="rect">
            <a:avLst/>
          </a:prstGeom>
          <a:noFill/>
          <a:ln>
            <a:noFill/>
          </a:ln>
        </p:spPr>
      </p:pic>
      <p:grpSp>
        <p:nvGrpSpPr>
          <p:cNvPr id="250" name="Google Shape;250;p30"/>
          <p:cNvGrpSpPr/>
          <p:nvPr/>
        </p:nvGrpSpPr>
        <p:grpSpPr>
          <a:xfrm>
            <a:off x="7451325" y="466663"/>
            <a:ext cx="1154625" cy="430500"/>
            <a:chOff x="4042650" y="642025"/>
            <a:chExt cx="1154625" cy="430500"/>
          </a:xfrm>
        </p:grpSpPr>
        <p:sp>
          <p:nvSpPr>
            <p:cNvPr id="251" name="Google Shape;251;p3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0"/>
          <p:cNvSpPr/>
          <p:nvPr/>
        </p:nvSpPr>
        <p:spPr>
          <a:xfrm>
            <a:off x="571425" y="4173588"/>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CUSTOM_8">
    <p:bg>
      <p:bgPr>
        <a:blipFill>
          <a:blip r:embed="rId2">
            <a:alphaModFix/>
          </a:blip>
          <a:stretch>
            <a:fillRect/>
          </a:stretch>
        </a:blipFill>
        <a:effectLst/>
      </p:bgPr>
    </p:bg>
    <p:spTree>
      <p:nvGrpSpPr>
        <p:cNvPr id="1" name="Shape 501"/>
        <p:cNvGrpSpPr/>
        <p:nvPr/>
      </p:nvGrpSpPr>
      <p:grpSpPr>
        <a:xfrm>
          <a:off x="0" y="0"/>
          <a:ext cx="0" cy="0"/>
          <a:chOff x="0" y="0"/>
          <a:chExt cx="0" cy="0"/>
        </a:xfrm>
      </p:grpSpPr>
      <p:sp>
        <p:nvSpPr>
          <p:cNvPr id="502" name="Google Shape;502;p48"/>
          <p:cNvSpPr txBox="1">
            <a:spLocks noGrp="1"/>
          </p:cNvSpPr>
          <p:nvPr>
            <p:ph type="title" hasCustomPrompt="1"/>
          </p:nvPr>
        </p:nvSpPr>
        <p:spPr>
          <a:xfrm>
            <a:off x="862475" y="3023088"/>
            <a:ext cx="2230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03" name="Google Shape;503;p48"/>
          <p:cNvSpPr txBox="1">
            <a:spLocks noGrp="1"/>
          </p:cNvSpPr>
          <p:nvPr>
            <p:ph type="subTitle" idx="1"/>
          </p:nvPr>
        </p:nvSpPr>
        <p:spPr>
          <a:xfrm>
            <a:off x="862475" y="3719563"/>
            <a:ext cx="2230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7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504" name="Google Shape;504;p48"/>
          <p:cNvSpPr txBox="1">
            <a:spLocks noGrp="1"/>
          </p:cNvSpPr>
          <p:nvPr>
            <p:ph type="title" idx="2" hasCustomPrompt="1"/>
          </p:nvPr>
        </p:nvSpPr>
        <p:spPr>
          <a:xfrm>
            <a:off x="3456627" y="1680650"/>
            <a:ext cx="2230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05" name="Google Shape;505;p48"/>
          <p:cNvSpPr txBox="1">
            <a:spLocks noGrp="1"/>
          </p:cNvSpPr>
          <p:nvPr>
            <p:ph type="subTitle" idx="3"/>
          </p:nvPr>
        </p:nvSpPr>
        <p:spPr>
          <a:xfrm>
            <a:off x="3456627" y="2376555"/>
            <a:ext cx="2230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7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506" name="Google Shape;506;p48"/>
          <p:cNvSpPr txBox="1">
            <a:spLocks noGrp="1"/>
          </p:cNvSpPr>
          <p:nvPr>
            <p:ph type="title" idx="4" hasCustomPrompt="1"/>
          </p:nvPr>
        </p:nvSpPr>
        <p:spPr>
          <a:xfrm>
            <a:off x="6050771" y="3023088"/>
            <a:ext cx="2230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07" name="Google Shape;507;p48"/>
          <p:cNvSpPr txBox="1">
            <a:spLocks noGrp="1"/>
          </p:cNvSpPr>
          <p:nvPr>
            <p:ph type="subTitle" idx="5"/>
          </p:nvPr>
        </p:nvSpPr>
        <p:spPr>
          <a:xfrm>
            <a:off x="6050771" y="3719563"/>
            <a:ext cx="2230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7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508" name="Google Shape;508;p48"/>
          <p:cNvSpPr txBox="1">
            <a:spLocks noGrp="1"/>
          </p:cNvSpPr>
          <p:nvPr>
            <p:ph type="title" idx="6"/>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09" name="Google Shape;509;p48"/>
          <p:cNvPicPr preferRelativeResize="0"/>
          <p:nvPr/>
        </p:nvPicPr>
        <p:blipFill rotWithShape="1">
          <a:blip r:embed="rId3">
            <a:alphaModFix/>
          </a:blip>
          <a:srcRect l="14310"/>
          <a:stretch/>
        </p:blipFill>
        <p:spPr>
          <a:xfrm>
            <a:off x="6275250" y="3114650"/>
            <a:ext cx="2868750" cy="2028850"/>
          </a:xfrm>
          <a:prstGeom prst="rect">
            <a:avLst/>
          </a:prstGeom>
          <a:noFill/>
          <a:ln>
            <a:noFill/>
          </a:ln>
        </p:spPr>
      </p:pic>
      <p:pic>
        <p:nvPicPr>
          <p:cNvPr id="510" name="Google Shape;510;p48"/>
          <p:cNvPicPr preferRelativeResize="0"/>
          <p:nvPr/>
        </p:nvPicPr>
        <p:blipFill rotWithShape="1">
          <a:blip r:embed="rId3">
            <a:alphaModFix/>
          </a:blip>
          <a:srcRect l="14310"/>
          <a:stretch/>
        </p:blipFill>
        <p:spPr>
          <a:xfrm>
            <a:off x="0" y="0"/>
            <a:ext cx="2868750" cy="2028850"/>
          </a:xfrm>
          <a:prstGeom prst="rect">
            <a:avLst/>
          </a:prstGeom>
          <a:noFill/>
          <a:ln>
            <a:noFill/>
          </a:ln>
        </p:spPr>
      </p:pic>
      <p:grpSp>
        <p:nvGrpSpPr>
          <p:cNvPr id="511" name="Google Shape;511;p48"/>
          <p:cNvGrpSpPr/>
          <p:nvPr/>
        </p:nvGrpSpPr>
        <p:grpSpPr>
          <a:xfrm rot="10800000">
            <a:off x="6419226" y="86387"/>
            <a:ext cx="2724785" cy="350705"/>
            <a:chOff x="198225" y="4390550"/>
            <a:chExt cx="3765075" cy="484600"/>
          </a:xfrm>
        </p:grpSpPr>
        <p:sp>
          <p:nvSpPr>
            <p:cNvPr id="512" name="Google Shape;512;p48"/>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48"/>
          <p:cNvGrpSpPr/>
          <p:nvPr/>
        </p:nvGrpSpPr>
        <p:grpSpPr>
          <a:xfrm>
            <a:off x="351277" y="4786262"/>
            <a:ext cx="1160092" cy="63948"/>
            <a:chOff x="3779200" y="1371600"/>
            <a:chExt cx="1992600" cy="109500"/>
          </a:xfrm>
        </p:grpSpPr>
        <p:sp>
          <p:nvSpPr>
            <p:cNvPr id="515" name="Google Shape;515;p4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0" r:id="rId5"/>
    <p:sldLayoutId id="2147483661" r:id="rId6"/>
    <p:sldLayoutId id="2147483665" r:id="rId7"/>
    <p:sldLayoutId id="2147483676" r:id="rId8"/>
    <p:sldLayoutId id="2147483694" r:id="rId9"/>
    <p:sldLayoutId id="2147483698" r:id="rId10"/>
    <p:sldLayoutId id="2147483699" r:id="rId11"/>
    <p:sldLayoutId id="2147483700" r:id="rId12"/>
    <p:sldLayoutId id="214748370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universe.roboflow.com/yolodec/miliraty/dataset/1"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4" name="Google Shape;594;p61"/>
          <p:cNvPicPr preferRelativeResize="0"/>
          <p:nvPr/>
        </p:nvPicPr>
        <p:blipFill>
          <a:blip r:embed="rId3">
            <a:alphaModFix/>
          </a:blip>
          <a:stretch>
            <a:fillRect/>
          </a:stretch>
        </p:blipFill>
        <p:spPr>
          <a:xfrm>
            <a:off x="516575" y="425075"/>
            <a:ext cx="4255050" cy="4293345"/>
          </a:xfrm>
          <a:prstGeom prst="rect">
            <a:avLst/>
          </a:prstGeom>
          <a:noFill/>
          <a:ln>
            <a:noFill/>
          </a:ln>
        </p:spPr>
      </p:pic>
      <p:sp>
        <p:nvSpPr>
          <p:cNvPr id="590" name="Google Shape;590;p61"/>
          <p:cNvSpPr/>
          <p:nvPr/>
        </p:nvSpPr>
        <p:spPr>
          <a:xfrm rot="10800000" flipH="1">
            <a:off x="4157408"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1"/>
          <p:cNvSpPr/>
          <p:nvPr/>
        </p:nvSpPr>
        <p:spPr>
          <a:xfrm>
            <a:off x="30155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61"/>
          <p:cNvSpPr txBox="1">
            <a:spLocks noGrp="1"/>
          </p:cNvSpPr>
          <p:nvPr>
            <p:ph type="ctrTitle"/>
          </p:nvPr>
        </p:nvSpPr>
        <p:spPr>
          <a:xfrm>
            <a:off x="4086775" y="1143682"/>
            <a:ext cx="5057225" cy="29186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dirty="0"/>
              <a:t>Object Detection in aerial imagery</a:t>
            </a:r>
            <a:br>
              <a:rPr lang="en-US" sz="4800" dirty="0"/>
            </a:br>
            <a:endParaRPr sz="4000" b="0" dirty="0"/>
          </a:p>
        </p:txBody>
      </p:sp>
      <p:pic>
        <p:nvPicPr>
          <p:cNvPr id="595" name="Google Shape;595;p61"/>
          <p:cNvPicPr preferRelativeResize="0"/>
          <p:nvPr/>
        </p:nvPicPr>
        <p:blipFill>
          <a:blip r:embed="rId4">
            <a:alphaModFix/>
          </a:blip>
          <a:stretch>
            <a:fillRect/>
          </a:stretch>
        </p:blipFill>
        <p:spPr>
          <a:xfrm>
            <a:off x="2884117" y="-259000"/>
            <a:ext cx="2441750" cy="1479701"/>
          </a:xfrm>
          <a:prstGeom prst="rect">
            <a:avLst/>
          </a:prstGeom>
          <a:noFill/>
          <a:ln>
            <a:noFill/>
          </a:ln>
        </p:spPr>
      </p:pic>
      <p:pic>
        <p:nvPicPr>
          <p:cNvPr id="596" name="Google Shape;596;p61"/>
          <p:cNvPicPr preferRelativeResize="0"/>
          <p:nvPr/>
        </p:nvPicPr>
        <p:blipFill>
          <a:blip r:embed="rId4">
            <a:alphaModFix/>
          </a:blip>
          <a:stretch>
            <a:fillRect/>
          </a:stretch>
        </p:blipFill>
        <p:spPr>
          <a:xfrm>
            <a:off x="243067" y="3469125"/>
            <a:ext cx="2441750" cy="1479701"/>
          </a:xfrm>
          <a:prstGeom prst="rect">
            <a:avLst/>
          </a:prstGeom>
          <a:noFill/>
          <a:ln>
            <a:noFill/>
          </a:ln>
        </p:spPr>
      </p:pic>
      <p:grpSp>
        <p:nvGrpSpPr>
          <p:cNvPr id="597" name="Google Shape;597;p61"/>
          <p:cNvGrpSpPr/>
          <p:nvPr/>
        </p:nvGrpSpPr>
        <p:grpSpPr>
          <a:xfrm>
            <a:off x="3663700" y="4429725"/>
            <a:ext cx="3765075" cy="484600"/>
            <a:chOff x="198225" y="4390550"/>
            <a:chExt cx="3765075" cy="484600"/>
          </a:xfrm>
        </p:grpSpPr>
        <p:sp>
          <p:nvSpPr>
            <p:cNvPr id="598" name="Google Shape;598;p6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61"/>
          <p:cNvGrpSpPr/>
          <p:nvPr/>
        </p:nvGrpSpPr>
        <p:grpSpPr>
          <a:xfrm>
            <a:off x="5716150" y="279150"/>
            <a:ext cx="3427850" cy="639375"/>
            <a:chOff x="1298650" y="3255600"/>
            <a:chExt cx="3427850" cy="639375"/>
          </a:xfrm>
        </p:grpSpPr>
        <p:sp>
          <p:nvSpPr>
            <p:cNvPr id="601" name="Google Shape;601;p6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61"/>
          <p:cNvGrpSpPr/>
          <p:nvPr/>
        </p:nvGrpSpPr>
        <p:grpSpPr>
          <a:xfrm rot="5400000">
            <a:off x="314598" y="741345"/>
            <a:ext cx="871512" cy="467554"/>
            <a:chOff x="773350" y="518000"/>
            <a:chExt cx="2757950" cy="1479600"/>
          </a:xfrm>
        </p:grpSpPr>
        <p:sp>
          <p:nvSpPr>
            <p:cNvPr id="604" name="Google Shape;604;p61"/>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1"/>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1"/>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AB5309B6-0E11-5158-AD51-6E08E9D93B0A}"/>
              </a:ext>
            </a:extLst>
          </p:cNvPr>
          <p:cNvSpPr txBox="1"/>
          <p:nvPr/>
        </p:nvSpPr>
        <p:spPr>
          <a:xfrm>
            <a:off x="7696356" y="3331785"/>
            <a:ext cx="1290938" cy="523220"/>
          </a:xfrm>
          <a:prstGeom prst="rect">
            <a:avLst/>
          </a:prstGeom>
          <a:noFill/>
        </p:spPr>
        <p:txBody>
          <a:bodyPr wrap="square">
            <a:spAutoFit/>
          </a:bodyPr>
          <a:lstStyle/>
          <a:p>
            <a:r>
              <a:rPr lang="en" sz="2800" dirty="0">
                <a:solidFill>
                  <a:schemeClr val="lt1"/>
                </a:solidFill>
                <a:latin typeface="IBM Plex Sans"/>
                <a:sym typeface="IBM Plex Sans"/>
              </a:rPr>
              <a:t>Yolov8</a:t>
            </a:r>
            <a:endParaRPr lang="en-US" sz="2800" dirty="0">
              <a:solidFill>
                <a:schemeClr val="lt1"/>
              </a:solidFill>
              <a:latin typeface="IBM Plex Sans"/>
              <a:sym typeface="IBM Plex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773" name="Google Shape;773;p70"/>
          <p:cNvGrpSpPr/>
          <p:nvPr/>
        </p:nvGrpSpPr>
        <p:grpSpPr>
          <a:xfrm>
            <a:off x="171918" y="1245164"/>
            <a:ext cx="3765075" cy="484600"/>
            <a:chOff x="198225" y="4390550"/>
            <a:chExt cx="3765075" cy="484600"/>
          </a:xfrm>
        </p:grpSpPr>
        <p:sp>
          <p:nvSpPr>
            <p:cNvPr id="774" name="Google Shape;774;p70"/>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70"/>
          <p:cNvGrpSpPr/>
          <p:nvPr/>
        </p:nvGrpSpPr>
        <p:grpSpPr>
          <a:xfrm>
            <a:off x="3575862" y="649031"/>
            <a:ext cx="685039" cy="255416"/>
            <a:chOff x="4042650" y="642025"/>
            <a:chExt cx="1154625" cy="430500"/>
          </a:xfrm>
        </p:grpSpPr>
        <p:sp>
          <p:nvSpPr>
            <p:cNvPr id="777" name="Google Shape;777;p7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70"/>
          <p:cNvGrpSpPr/>
          <p:nvPr/>
        </p:nvGrpSpPr>
        <p:grpSpPr>
          <a:xfrm>
            <a:off x="922752" y="1960852"/>
            <a:ext cx="1163678" cy="63948"/>
            <a:chOff x="3779200" y="1371600"/>
            <a:chExt cx="1992600" cy="109500"/>
          </a:xfrm>
        </p:grpSpPr>
        <p:sp>
          <p:nvSpPr>
            <p:cNvPr id="780" name="Google Shape;780;p7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70"/>
          <p:cNvSpPr/>
          <p:nvPr/>
        </p:nvSpPr>
        <p:spPr>
          <a:xfrm>
            <a:off x="5350812" y="1028706"/>
            <a:ext cx="3173100" cy="3575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0"/>
          <p:cNvSpPr/>
          <p:nvPr/>
        </p:nvSpPr>
        <p:spPr>
          <a:xfrm>
            <a:off x="4439662" y="2247393"/>
            <a:ext cx="295463" cy="255416"/>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FD01258C-82F3-E0A9-E76E-7839E015281C}"/>
              </a:ext>
            </a:extLst>
          </p:cNvPr>
          <p:cNvPicPr>
            <a:picLocks noChangeAspect="1"/>
          </p:cNvPicPr>
          <p:nvPr/>
        </p:nvPicPr>
        <p:blipFill>
          <a:blip r:embed="rId3"/>
          <a:stretch>
            <a:fillRect/>
          </a:stretch>
        </p:blipFill>
        <p:spPr>
          <a:xfrm>
            <a:off x="0" y="12393"/>
            <a:ext cx="9144000" cy="5131107"/>
          </a:xfrm>
          <a:prstGeom prst="rect">
            <a:avLst/>
          </a:prstGeom>
        </p:spPr>
      </p:pic>
    </p:spTree>
    <p:extLst>
      <p:ext uri="{BB962C8B-B14F-4D97-AF65-F5344CB8AC3E}">
        <p14:creationId xmlns:p14="http://schemas.microsoft.com/office/powerpoint/2010/main" val="2702269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70"/>
          <p:cNvSpPr txBox="1">
            <a:spLocks noGrp="1"/>
          </p:cNvSpPr>
          <p:nvPr>
            <p:ph type="title"/>
          </p:nvPr>
        </p:nvSpPr>
        <p:spPr>
          <a:xfrm>
            <a:off x="191470" y="392588"/>
            <a:ext cx="3661500" cy="18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Yolo – you only look once</a:t>
            </a:r>
            <a:endParaRPr dirty="0"/>
          </a:p>
        </p:txBody>
      </p:sp>
      <p:grpSp>
        <p:nvGrpSpPr>
          <p:cNvPr id="773" name="Google Shape;773;p70"/>
          <p:cNvGrpSpPr/>
          <p:nvPr/>
        </p:nvGrpSpPr>
        <p:grpSpPr>
          <a:xfrm>
            <a:off x="106250" y="1611723"/>
            <a:ext cx="3765075" cy="484600"/>
            <a:chOff x="198225" y="4390550"/>
            <a:chExt cx="3765075" cy="484600"/>
          </a:xfrm>
        </p:grpSpPr>
        <p:sp>
          <p:nvSpPr>
            <p:cNvPr id="774" name="Google Shape;774;p70"/>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70"/>
          <p:cNvGrpSpPr/>
          <p:nvPr/>
        </p:nvGrpSpPr>
        <p:grpSpPr>
          <a:xfrm>
            <a:off x="3575862" y="649031"/>
            <a:ext cx="685039" cy="255416"/>
            <a:chOff x="4042650" y="642025"/>
            <a:chExt cx="1154625" cy="430500"/>
          </a:xfrm>
        </p:grpSpPr>
        <p:sp>
          <p:nvSpPr>
            <p:cNvPr id="777" name="Google Shape;777;p7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70"/>
          <p:cNvGrpSpPr/>
          <p:nvPr/>
        </p:nvGrpSpPr>
        <p:grpSpPr>
          <a:xfrm>
            <a:off x="922752" y="1960852"/>
            <a:ext cx="1163678" cy="63948"/>
            <a:chOff x="3779200" y="1371600"/>
            <a:chExt cx="1992600" cy="109500"/>
          </a:xfrm>
        </p:grpSpPr>
        <p:sp>
          <p:nvSpPr>
            <p:cNvPr id="780" name="Google Shape;780;p7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70"/>
          <p:cNvSpPr/>
          <p:nvPr/>
        </p:nvSpPr>
        <p:spPr>
          <a:xfrm>
            <a:off x="5189355" y="776739"/>
            <a:ext cx="3173100" cy="3575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0"/>
          <p:cNvSpPr/>
          <p:nvPr/>
        </p:nvSpPr>
        <p:spPr>
          <a:xfrm>
            <a:off x="4439662" y="2247393"/>
            <a:ext cx="295463" cy="255416"/>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416F3E03-CDFF-40EA-F294-6A36409DC058}"/>
              </a:ext>
            </a:extLst>
          </p:cNvPr>
          <p:cNvPicPr>
            <a:picLocks noChangeAspect="1"/>
          </p:cNvPicPr>
          <p:nvPr/>
        </p:nvPicPr>
        <p:blipFill>
          <a:blip r:embed="rId3"/>
          <a:stretch>
            <a:fillRect/>
          </a:stretch>
        </p:blipFill>
        <p:spPr>
          <a:xfrm>
            <a:off x="4113169" y="985650"/>
            <a:ext cx="4701155" cy="3258387"/>
          </a:xfrm>
          <a:prstGeom prst="rect">
            <a:avLst/>
          </a:prstGeom>
        </p:spPr>
      </p:pic>
      <p:sp>
        <p:nvSpPr>
          <p:cNvPr id="6" name="TextBox 5">
            <a:extLst>
              <a:ext uri="{FF2B5EF4-FFF2-40B4-BE49-F238E27FC236}">
                <a16:creationId xmlns:a16="http://schemas.microsoft.com/office/drawing/2014/main" id="{45961901-F3DC-4D26-1717-C9B442615F7C}"/>
              </a:ext>
            </a:extLst>
          </p:cNvPr>
          <p:cNvSpPr txBox="1"/>
          <p:nvPr/>
        </p:nvSpPr>
        <p:spPr>
          <a:xfrm>
            <a:off x="191470" y="2123582"/>
            <a:ext cx="5739181" cy="2585323"/>
          </a:xfrm>
          <a:prstGeom prst="rect">
            <a:avLst/>
          </a:prstGeom>
          <a:noFill/>
        </p:spPr>
        <p:txBody>
          <a:bodyPr wrap="square">
            <a:spAutoFit/>
          </a:bodyPr>
          <a:lstStyle/>
          <a:p>
            <a:r>
              <a:rPr lang="en-US" sz="1800" dirty="0">
                <a:solidFill>
                  <a:schemeClr val="lt1"/>
                </a:solidFill>
                <a:latin typeface="IBM Plex Sans"/>
                <a:sym typeface="IBM Plex Sans"/>
              </a:rPr>
              <a:t>Coordinates of the example</a:t>
            </a:r>
          </a:p>
          <a:p>
            <a:r>
              <a:rPr lang="en-US" sz="1800" dirty="0">
                <a:solidFill>
                  <a:schemeClr val="lt1"/>
                </a:solidFill>
                <a:latin typeface="IBM Plex Sans"/>
                <a:sym typeface="IBM Plex Sans"/>
              </a:rPr>
              <a:t>bounding box in this format are</a:t>
            </a:r>
          </a:p>
          <a:p>
            <a:r>
              <a:rPr lang="en-US" sz="1800" dirty="0">
                <a:solidFill>
                  <a:schemeClr val="lt1"/>
                </a:solidFill>
                <a:latin typeface="IBM Plex Sans"/>
                <a:sym typeface="IBM Plex Sans"/>
              </a:rPr>
              <a:t>[</a:t>
            </a:r>
          </a:p>
          <a:p>
            <a:r>
              <a:rPr lang="en-US" sz="1800" dirty="0">
                <a:solidFill>
                  <a:schemeClr val="lt1"/>
                </a:solidFill>
                <a:latin typeface="IBM Plex Sans"/>
                <a:sym typeface="IBM Plex Sans"/>
              </a:rPr>
              <a:t>     x  = ((420 + 98) / 2) / 640, </a:t>
            </a:r>
          </a:p>
          <a:p>
            <a:r>
              <a:rPr lang="en-US" sz="1800" dirty="0">
                <a:solidFill>
                  <a:schemeClr val="lt1"/>
                </a:solidFill>
                <a:latin typeface="IBM Plex Sans"/>
                <a:sym typeface="IBM Plex Sans"/>
              </a:rPr>
              <a:t>     y  = ((462 + 345) / 2) / 480, </a:t>
            </a:r>
          </a:p>
          <a:p>
            <a:r>
              <a:rPr lang="en-US" sz="1800" dirty="0">
                <a:solidFill>
                  <a:schemeClr val="lt1"/>
                </a:solidFill>
                <a:latin typeface="IBM Plex Sans"/>
                <a:sym typeface="IBM Plex Sans"/>
              </a:rPr>
              <a:t>     w =   322 / 640, </a:t>
            </a:r>
          </a:p>
          <a:p>
            <a:r>
              <a:rPr lang="en-US" sz="1800" dirty="0">
                <a:solidFill>
                  <a:schemeClr val="lt1"/>
                </a:solidFill>
                <a:latin typeface="IBM Plex Sans"/>
                <a:sym typeface="IBM Plex Sans"/>
              </a:rPr>
              <a:t>     h  =   117 / 480</a:t>
            </a:r>
          </a:p>
          <a:p>
            <a:r>
              <a:rPr lang="en-US" sz="1800" dirty="0">
                <a:solidFill>
                  <a:schemeClr val="lt1"/>
                </a:solidFill>
                <a:latin typeface="IBM Plex Sans"/>
                <a:sym typeface="IBM Plex Sans"/>
              </a:rPr>
              <a:t>] </a:t>
            </a:r>
          </a:p>
          <a:p>
            <a:r>
              <a:rPr lang="en-US" sz="1800" dirty="0">
                <a:solidFill>
                  <a:schemeClr val="lt1"/>
                </a:solidFill>
                <a:latin typeface="IBM Plex Sans"/>
                <a:sym typeface="IBM Plex Sans"/>
              </a:rPr>
              <a:t>which are [0.4046875,0.840625,0.503125,0.24375].</a:t>
            </a:r>
          </a:p>
        </p:txBody>
      </p:sp>
    </p:spTree>
    <p:extLst>
      <p:ext uri="{BB962C8B-B14F-4D97-AF65-F5344CB8AC3E}">
        <p14:creationId xmlns:p14="http://schemas.microsoft.com/office/powerpoint/2010/main" val="2361481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70"/>
          <p:cNvSpPr txBox="1">
            <a:spLocks noGrp="1"/>
          </p:cNvSpPr>
          <p:nvPr>
            <p:ph type="title"/>
          </p:nvPr>
        </p:nvSpPr>
        <p:spPr>
          <a:xfrm>
            <a:off x="191470" y="392588"/>
            <a:ext cx="3661500" cy="18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Yolov8 – you only look once</a:t>
            </a:r>
            <a:endParaRPr dirty="0"/>
          </a:p>
        </p:txBody>
      </p:sp>
      <p:grpSp>
        <p:nvGrpSpPr>
          <p:cNvPr id="773" name="Google Shape;773;p70"/>
          <p:cNvGrpSpPr/>
          <p:nvPr/>
        </p:nvGrpSpPr>
        <p:grpSpPr>
          <a:xfrm>
            <a:off x="106250" y="1611723"/>
            <a:ext cx="3765075" cy="484600"/>
            <a:chOff x="198225" y="4390550"/>
            <a:chExt cx="3765075" cy="484600"/>
          </a:xfrm>
        </p:grpSpPr>
        <p:sp>
          <p:nvSpPr>
            <p:cNvPr id="774" name="Google Shape;774;p70"/>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70"/>
          <p:cNvGrpSpPr/>
          <p:nvPr/>
        </p:nvGrpSpPr>
        <p:grpSpPr>
          <a:xfrm>
            <a:off x="3575862" y="649031"/>
            <a:ext cx="685039" cy="255416"/>
            <a:chOff x="4042650" y="642025"/>
            <a:chExt cx="1154625" cy="430500"/>
          </a:xfrm>
        </p:grpSpPr>
        <p:sp>
          <p:nvSpPr>
            <p:cNvPr id="777" name="Google Shape;777;p7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70"/>
          <p:cNvGrpSpPr/>
          <p:nvPr/>
        </p:nvGrpSpPr>
        <p:grpSpPr>
          <a:xfrm>
            <a:off x="922752" y="1960852"/>
            <a:ext cx="1163678" cy="63948"/>
            <a:chOff x="3779200" y="1371600"/>
            <a:chExt cx="1992600" cy="109500"/>
          </a:xfrm>
        </p:grpSpPr>
        <p:sp>
          <p:nvSpPr>
            <p:cNvPr id="780" name="Google Shape;780;p7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70"/>
          <p:cNvSpPr/>
          <p:nvPr/>
        </p:nvSpPr>
        <p:spPr>
          <a:xfrm>
            <a:off x="5350812" y="1028706"/>
            <a:ext cx="3173100" cy="3575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0"/>
          <p:cNvSpPr/>
          <p:nvPr/>
        </p:nvSpPr>
        <p:spPr>
          <a:xfrm>
            <a:off x="4439662" y="2247393"/>
            <a:ext cx="295463" cy="255416"/>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0" name="Picture 6">
            <a:extLst>
              <a:ext uri="{FF2B5EF4-FFF2-40B4-BE49-F238E27FC236}">
                <a16:creationId xmlns:a16="http://schemas.microsoft.com/office/drawing/2014/main" id="{723A78D0-CD54-BE05-A60B-6E807C370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326" y="191844"/>
            <a:ext cx="4913313" cy="475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038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70"/>
          <p:cNvSpPr txBox="1">
            <a:spLocks noGrp="1"/>
          </p:cNvSpPr>
          <p:nvPr>
            <p:ph type="title"/>
          </p:nvPr>
        </p:nvSpPr>
        <p:spPr>
          <a:xfrm>
            <a:off x="191470" y="392588"/>
            <a:ext cx="3661500" cy="18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Yolov8 – you only look once</a:t>
            </a:r>
            <a:endParaRPr dirty="0"/>
          </a:p>
        </p:txBody>
      </p:sp>
      <p:grpSp>
        <p:nvGrpSpPr>
          <p:cNvPr id="773" name="Google Shape;773;p70"/>
          <p:cNvGrpSpPr/>
          <p:nvPr/>
        </p:nvGrpSpPr>
        <p:grpSpPr>
          <a:xfrm>
            <a:off x="106250" y="1611723"/>
            <a:ext cx="3765075" cy="484600"/>
            <a:chOff x="198225" y="4390550"/>
            <a:chExt cx="3765075" cy="484600"/>
          </a:xfrm>
        </p:grpSpPr>
        <p:sp>
          <p:nvSpPr>
            <p:cNvPr id="774" name="Google Shape;774;p70"/>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70"/>
          <p:cNvGrpSpPr/>
          <p:nvPr/>
        </p:nvGrpSpPr>
        <p:grpSpPr>
          <a:xfrm>
            <a:off x="3575862" y="649031"/>
            <a:ext cx="685039" cy="255416"/>
            <a:chOff x="4042650" y="642025"/>
            <a:chExt cx="1154625" cy="430500"/>
          </a:xfrm>
        </p:grpSpPr>
        <p:sp>
          <p:nvSpPr>
            <p:cNvPr id="777" name="Google Shape;777;p7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70"/>
          <p:cNvGrpSpPr/>
          <p:nvPr/>
        </p:nvGrpSpPr>
        <p:grpSpPr>
          <a:xfrm>
            <a:off x="922752" y="1960852"/>
            <a:ext cx="1163678" cy="63948"/>
            <a:chOff x="3779200" y="1371600"/>
            <a:chExt cx="1992600" cy="109500"/>
          </a:xfrm>
        </p:grpSpPr>
        <p:sp>
          <p:nvSpPr>
            <p:cNvPr id="780" name="Google Shape;780;p7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70"/>
          <p:cNvSpPr/>
          <p:nvPr/>
        </p:nvSpPr>
        <p:spPr>
          <a:xfrm>
            <a:off x="5350812" y="1028706"/>
            <a:ext cx="3173100" cy="3575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0"/>
          <p:cNvSpPr/>
          <p:nvPr/>
        </p:nvSpPr>
        <p:spPr>
          <a:xfrm>
            <a:off x="4439662" y="2247393"/>
            <a:ext cx="295463" cy="255416"/>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79C3B473-F8F6-BDA2-FECE-DC93BF1151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6588" y="1257056"/>
            <a:ext cx="4605942" cy="3118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28655D-A1D6-3343-723A-6F2CDCB4E6FE}"/>
              </a:ext>
            </a:extLst>
          </p:cNvPr>
          <p:cNvSpPr txBox="1"/>
          <p:nvPr/>
        </p:nvSpPr>
        <p:spPr>
          <a:xfrm>
            <a:off x="113348" y="2344391"/>
            <a:ext cx="4721468" cy="369332"/>
          </a:xfrm>
          <a:prstGeom prst="rect">
            <a:avLst/>
          </a:prstGeom>
          <a:noFill/>
        </p:spPr>
        <p:txBody>
          <a:bodyPr wrap="square">
            <a:spAutoFit/>
          </a:bodyPr>
          <a:lstStyle/>
          <a:p>
            <a:pPr algn="l"/>
            <a:r>
              <a:rPr lang="en-US" sz="1800" b="1" dirty="0">
                <a:solidFill>
                  <a:schemeClr val="lt1"/>
                </a:solidFill>
                <a:latin typeface="IBM Plex Sans"/>
                <a:sym typeface="IBM Plex Sans"/>
              </a:rPr>
              <a:t>Anchor-Free Detection</a:t>
            </a:r>
          </a:p>
        </p:txBody>
      </p:sp>
      <p:sp>
        <p:nvSpPr>
          <p:cNvPr id="6" name="TextBox 5">
            <a:extLst>
              <a:ext uri="{FF2B5EF4-FFF2-40B4-BE49-F238E27FC236}">
                <a16:creationId xmlns:a16="http://schemas.microsoft.com/office/drawing/2014/main" id="{B952C284-5272-B55B-6B11-4A6EAB3BF67F}"/>
              </a:ext>
            </a:extLst>
          </p:cNvPr>
          <p:cNvSpPr txBox="1"/>
          <p:nvPr/>
        </p:nvSpPr>
        <p:spPr>
          <a:xfrm>
            <a:off x="122604" y="2664619"/>
            <a:ext cx="4138297" cy="923330"/>
          </a:xfrm>
          <a:prstGeom prst="rect">
            <a:avLst/>
          </a:prstGeom>
          <a:noFill/>
        </p:spPr>
        <p:txBody>
          <a:bodyPr wrap="square">
            <a:spAutoFit/>
          </a:bodyPr>
          <a:lstStyle/>
          <a:p>
            <a:pPr marL="285750" indent="-285750" algn="l">
              <a:buClr>
                <a:schemeClr val="bg1"/>
              </a:buClr>
              <a:buFont typeface="Courier New" panose="02070309020205020404" pitchFamily="49" charset="0"/>
              <a:buChar char="o"/>
            </a:pPr>
            <a:r>
              <a:rPr lang="vi-VN" sz="1800" dirty="0">
                <a:solidFill>
                  <a:schemeClr val="lt1"/>
                </a:solidFill>
                <a:latin typeface="IBM Plex Sans"/>
              </a:rPr>
              <a:t>Thiếu tính tổng quát.</a:t>
            </a:r>
          </a:p>
          <a:p>
            <a:pPr marL="285750" indent="-285750" algn="l">
              <a:buClr>
                <a:schemeClr val="bg1"/>
              </a:buClr>
              <a:buFont typeface="Courier New" panose="02070309020205020404" pitchFamily="49" charset="0"/>
              <a:buChar char="o"/>
            </a:pPr>
            <a:r>
              <a:rPr lang="vi-VN" sz="1800" dirty="0">
                <a:solidFill>
                  <a:schemeClr val="lt1"/>
                </a:solidFill>
                <a:latin typeface="IBM Plex Sans"/>
              </a:rPr>
              <a:t>Không có Anchor box phù hợp trong tình huống không đều</a:t>
            </a:r>
            <a:r>
              <a:rPr lang="en-US" sz="1800" dirty="0">
                <a:solidFill>
                  <a:schemeClr val="lt1"/>
                </a:solidFill>
                <a:latin typeface="IBM Plex Sans"/>
              </a:rPr>
              <a:t>.</a:t>
            </a:r>
            <a:endParaRPr lang="vi-VN" sz="1800" dirty="0">
              <a:solidFill>
                <a:schemeClr val="lt1"/>
              </a:solidFill>
              <a:latin typeface="IBM Plex Sans"/>
            </a:endParaRPr>
          </a:p>
        </p:txBody>
      </p:sp>
    </p:spTree>
    <p:extLst>
      <p:ext uri="{BB962C8B-B14F-4D97-AF65-F5344CB8AC3E}">
        <p14:creationId xmlns:p14="http://schemas.microsoft.com/office/powerpoint/2010/main" val="971045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70"/>
          <p:cNvSpPr txBox="1">
            <a:spLocks noGrp="1"/>
          </p:cNvSpPr>
          <p:nvPr>
            <p:ph type="title"/>
          </p:nvPr>
        </p:nvSpPr>
        <p:spPr>
          <a:xfrm>
            <a:off x="191470" y="392588"/>
            <a:ext cx="3661500" cy="18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Yolov8 – you only look once</a:t>
            </a:r>
            <a:endParaRPr dirty="0"/>
          </a:p>
        </p:txBody>
      </p:sp>
      <p:grpSp>
        <p:nvGrpSpPr>
          <p:cNvPr id="773" name="Google Shape;773;p70"/>
          <p:cNvGrpSpPr/>
          <p:nvPr/>
        </p:nvGrpSpPr>
        <p:grpSpPr>
          <a:xfrm>
            <a:off x="106250" y="1611723"/>
            <a:ext cx="3765075" cy="484600"/>
            <a:chOff x="198225" y="4390550"/>
            <a:chExt cx="3765075" cy="484600"/>
          </a:xfrm>
        </p:grpSpPr>
        <p:sp>
          <p:nvSpPr>
            <p:cNvPr id="774" name="Google Shape;774;p70"/>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70"/>
          <p:cNvGrpSpPr/>
          <p:nvPr/>
        </p:nvGrpSpPr>
        <p:grpSpPr>
          <a:xfrm>
            <a:off x="3575862" y="649031"/>
            <a:ext cx="685039" cy="255416"/>
            <a:chOff x="4042650" y="642025"/>
            <a:chExt cx="1154625" cy="430500"/>
          </a:xfrm>
        </p:grpSpPr>
        <p:sp>
          <p:nvSpPr>
            <p:cNvPr id="777" name="Google Shape;777;p7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70"/>
          <p:cNvGrpSpPr/>
          <p:nvPr/>
        </p:nvGrpSpPr>
        <p:grpSpPr>
          <a:xfrm>
            <a:off x="922752" y="1960852"/>
            <a:ext cx="1163678" cy="63948"/>
            <a:chOff x="3779200" y="1371600"/>
            <a:chExt cx="1992600" cy="109500"/>
          </a:xfrm>
        </p:grpSpPr>
        <p:sp>
          <p:nvSpPr>
            <p:cNvPr id="780" name="Google Shape;780;p7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70"/>
          <p:cNvSpPr/>
          <p:nvPr/>
        </p:nvSpPr>
        <p:spPr>
          <a:xfrm>
            <a:off x="5350812" y="1028706"/>
            <a:ext cx="3173100" cy="3575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0"/>
          <p:cNvSpPr/>
          <p:nvPr/>
        </p:nvSpPr>
        <p:spPr>
          <a:xfrm>
            <a:off x="4439662" y="2247393"/>
            <a:ext cx="295463" cy="255416"/>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a:extLst>
              <a:ext uri="{FF2B5EF4-FFF2-40B4-BE49-F238E27FC236}">
                <a16:creationId xmlns:a16="http://schemas.microsoft.com/office/drawing/2014/main" id="{967F6904-1FE0-6BD1-4208-72BC63BE2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438" y="1347000"/>
            <a:ext cx="4806216" cy="31937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413A10F-9537-3CD0-3604-1FFC7EC3C9A4}"/>
              </a:ext>
            </a:extLst>
          </p:cNvPr>
          <p:cNvSpPr txBox="1"/>
          <p:nvPr/>
        </p:nvSpPr>
        <p:spPr>
          <a:xfrm>
            <a:off x="106250" y="2350385"/>
            <a:ext cx="3765075" cy="646331"/>
          </a:xfrm>
          <a:prstGeom prst="rect">
            <a:avLst/>
          </a:prstGeom>
          <a:noFill/>
        </p:spPr>
        <p:txBody>
          <a:bodyPr wrap="square">
            <a:spAutoFit/>
          </a:bodyPr>
          <a:lstStyle/>
          <a:p>
            <a:pPr marL="285750" indent="-285750">
              <a:buClr>
                <a:schemeClr val="bg1"/>
              </a:buClr>
              <a:buFont typeface="Courier New" panose="02070309020205020404" pitchFamily="49" charset="0"/>
              <a:buChar char="o"/>
            </a:pPr>
            <a:r>
              <a:rPr lang="vi-VN" sz="1800" dirty="0">
                <a:solidFill>
                  <a:schemeClr val="lt1"/>
                </a:solidFill>
                <a:latin typeface="IBM Plex Sans"/>
                <a:sym typeface="IBM Plex Sans"/>
              </a:rPr>
              <a:t>Tăng cường dữ liệu mosaic</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cho</a:t>
            </a:r>
            <a:r>
              <a:rPr lang="en-US" sz="1800" dirty="0">
                <a:solidFill>
                  <a:schemeClr val="lt1"/>
                </a:solidFill>
                <a:latin typeface="IBM Plex Sans"/>
                <a:sym typeface="IBM Plex Sans"/>
              </a:rPr>
              <a:t> 10 epoch </a:t>
            </a:r>
            <a:r>
              <a:rPr lang="en-US" sz="1800" dirty="0" err="1">
                <a:solidFill>
                  <a:schemeClr val="lt1"/>
                </a:solidFill>
                <a:latin typeface="IBM Plex Sans"/>
                <a:sym typeface="IBM Plex Sans"/>
              </a:rPr>
              <a:t>cuối</a:t>
            </a:r>
            <a:endParaRPr lang="en-US" sz="1800" dirty="0">
              <a:solidFill>
                <a:schemeClr val="lt1"/>
              </a:solidFill>
              <a:latin typeface="IBM Plex Sans"/>
              <a:sym typeface="IBM Plex Sans"/>
            </a:endParaRPr>
          </a:p>
        </p:txBody>
      </p:sp>
    </p:spTree>
    <p:extLst>
      <p:ext uri="{BB962C8B-B14F-4D97-AF65-F5344CB8AC3E}">
        <p14:creationId xmlns:p14="http://schemas.microsoft.com/office/powerpoint/2010/main" val="3636194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70"/>
          <p:cNvSpPr txBox="1">
            <a:spLocks noGrp="1"/>
          </p:cNvSpPr>
          <p:nvPr>
            <p:ph type="title"/>
          </p:nvPr>
        </p:nvSpPr>
        <p:spPr>
          <a:xfrm>
            <a:off x="191470" y="392588"/>
            <a:ext cx="3661500" cy="18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Yolov8 – you only look once</a:t>
            </a:r>
            <a:endParaRPr dirty="0"/>
          </a:p>
        </p:txBody>
      </p:sp>
      <p:grpSp>
        <p:nvGrpSpPr>
          <p:cNvPr id="773" name="Google Shape;773;p70"/>
          <p:cNvGrpSpPr/>
          <p:nvPr/>
        </p:nvGrpSpPr>
        <p:grpSpPr>
          <a:xfrm>
            <a:off x="106250" y="1611723"/>
            <a:ext cx="3765075" cy="484600"/>
            <a:chOff x="198225" y="4390550"/>
            <a:chExt cx="3765075" cy="484600"/>
          </a:xfrm>
        </p:grpSpPr>
        <p:sp>
          <p:nvSpPr>
            <p:cNvPr id="774" name="Google Shape;774;p70"/>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70"/>
          <p:cNvGrpSpPr/>
          <p:nvPr/>
        </p:nvGrpSpPr>
        <p:grpSpPr>
          <a:xfrm>
            <a:off x="3575862" y="649031"/>
            <a:ext cx="685039" cy="255416"/>
            <a:chOff x="4042650" y="642025"/>
            <a:chExt cx="1154625" cy="430500"/>
          </a:xfrm>
        </p:grpSpPr>
        <p:sp>
          <p:nvSpPr>
            <p:cNvPr id="777" name="Google Shape;777;p7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70"/>
          <p:cNvGrpSpPr/>
          <p:nvPr/>
        </p:nvGrpSpPr>
        <p:grpSpPr>
          <a:xfrm>
            <a:off x="922752" y="1960852"/>
            <a:ext cx="1163678" cy="63948"/>
            <a:chOff x="3779200" y="1371600"/>
            <a:chExt cx="1992600" cy="109500"/>
          </a:xfrm>
        </p:grpSpPr>
        <p:sp>
          <p:nvSpPr>
            <p:cNvPr id="780" name="Google Shape;780;p7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6" name="Google Shape;786;p70"/>
          <p:cNvPicPr preferRelativeResize="0"/>
          <p:nvPr/>
        </p:nvPicPr>
        <p:blipFill rotWithShape="1">
          <a:blip r:embed="rId3">
            <a:alphaModFix/>
          </a:blip>
          <a:srcRect l="33717"/>
          <a:stretch/>
        </p:blipFill>
        <p:spPr>
          <a:xfrm>
            <a:off x="5125875" y="783900"/>
            <a:ext cx="3173700" cy="3575700"/>
          </a:xfrm>
          <a:prstGeom prst="snip2DiagRect">
            <a:avLst>
              <a:gd name="adj1" fmla="val 0"/>
              <a:gd name="adj2" fmla="val 16667"/>
            </a:avLst>
          </a:prstGeom>
          <a:noFill/>
          <a:ln>
            <a:noFill/>
          </a:ln>
        </p:spPr>
      </p:pic>
      <p:sp>
        <p:nvSpPr>
          <p:cNvPr id="787" name="Google Shape;787;p70"/>
          <p:cNvSpPr/>
          <p:nvPr/>
        </p:nvSpPr>
        <p:spPr>
          <a:xfrm>
            <a:off x="5350812" y="1028706"/>
            <a:ext cx="3173100" cy="3575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0"/>
          <p:cNvSpPr/>
          <p:nvPr/>
        </p:nvSpPr>
        <p:spPr>
          <a:xfrm>
            <a:off x="4439662" y="2247393"/>
            <a:ext cx="295463" cy="255416"/>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63CCF61C-823B-5F86-8A69-3FEAF2E4CEE9}"/>
              </a:ext>
            </a:extLst>
          </p:cNvPr>
          <p:cNvPicPr>
            <a:picLocks noChangeAspect="1"/>
          </p:cNvPicPr>
          <p:nvPr/>
        </p:nvPicPr>
        <p:blipFill>
          <a:blip r:embed="rId4"/>
          <a:stretch>
            <a:fillRect/>
          </a:stretch>
        </p:blipFill>
        <p:spPr>
          <a:xfrm>
            <a:off x="106250" y="2231458"/>
            <a:ext cx="4272952" cy="1983450"/>
          </a:xfrm>
          <a:prstGeom prst="rect">
            <a:avLst/>
          </a:prstGeom>
        </p:spPr>
      </p:pic>
      <p:sp>
        <p:nvSpPr>
          <p:cNvPr id="2" name="Rectangle 1">
            <a:extLst>
              <a:ext uri="{FF2B5EF4-FFF2-40B4-BE49-F238E27FC236}">
                <a16:creationId xmlns:a16="http://schemas.microsoft.com/office/drawing/2014/main" id="{B67A1039-5582-7779-8865-6B7CDC83919E}"/>
              </a:ext>
            </a:extLst>
          </p:cNvPr>
          <p:cNvSpPr/>
          <p:nvPr/>
        </p:nvSpPr>
        <p:spPr>
          <a:xfrm>
            <a:off x="106250" y="3405750"/>
            <a:ext cx="4272952" cy="2599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9177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70"/>
          <p:cNvSpPr txBox="1">
            <a:spLocks noGrp="1"/>
          </p:cNvSpPr>
          <p:nvPr>
            <p:ph type="title"/>
          </p:nvPr>
        </p:nvSpPr>
        <p:spPr>
          <a:xfrm>
            <a:off x="620088" y="787920"/>
            <a:ext cx="3661500" cy="7743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Fast R-CNN</a:t>
            </a:r>
            <a:endParaRPr dirty="0"/>
          </a:p>
        </p:txBody>
      </p:sp>
      <p:grpSp>
        <p:nvGrpSpPr>
          <p:cNvPr id="773" name="Google Shape;773;p70"/>
          <p:cNvGrpSpPr/>
          <p:nvPr/>
        </p:nvGrpSpPr>
        <p:grpSpPr>
          <a:xfrm>
            <a:off x="106250" y="1611723"/>
            <a:ext cx="3765075" cy="484600"/>
            <a:chOff x="198225" y="4390550"/>
            <a:chExt cx="3765075" cy="484600"/>
          </a:xfrm>
        </p:grpSpPr>
        <p:sp>
          <p:nvSpPr>
            <p:cNvPr id="774" name="Google Shape;774;p70"/>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70"/>
          <p:cNvGrpSpPr/>
          <p:nvPr/>
        </p:nvGrpSpPr>
        <p:grpSpPr>
          <a:xfrm>
            <a:off x="3575862" y="649031"/>
            <a:ext cx="685039" cy="255416"/>
            <a:chOff x="4042650" y="642025"/>
            <a:chExt cx="1154625" cy="430500"/>
          </a:xfrm>
        </p:grpSpPr>
        <p:sp>
          <p:nvSpPr>
            <p:cNvPr id="777" name="Google Shape;777;p7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70"/>
          <p:cNvGrpSpPr/>
          <p:nvPr/>
        </p:nvGrpSpPr>
        <p:grpSpPr>
          <a:xfrm>
            <a:off x="922752" y="1960852"/>
            <a:ext cx="1163678" cy="63948"/>
            <a:chOff x="3779200" y="1371600"/>
            <a:chExt cx="1992600" cy="109500"/>
          </a:xfrm>
        </p:grpSpPr>
        <p:sp>
          <p:nvSpPr>
            <p:cNvPr id="780" name="Google Shape;780;p7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70"/>
          <p:cNvSpPr/>
          <p:nvPr/>
        </p:nvSpPr>
        <p:spPr>
          <a:xfrm>
            <a:off x="5350812" y="1028706"/>
            <a:ext cx="3173100" cy="3575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0"/>
          <p:cNvSpPr/>
          <p:nvPr/>
        </p:nvSpPr>
        <p:spPr>
          <a:xfrm>
            <a:off x="4439662" y="2247393"/>
            <a:ext cx="295463" cy="255416"/>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00" name="Picture 4">
            <a:extLst>
              <a:ext uri="{FF2B5EF4-FFF2-40B4-BE49-F238E27FC236}">
                <a16:creationId xmlns:a16="http://schemas.microsoft.com/office/drawing/2014/main" id="{B6DE950D-D9E6-0481-022E-BFA896B44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438" y="2730654"/>
            <a:ext cx="4933950" cy="19526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AC65B92-6886-A310-B41D-449C90AFFE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187" y="294768"/>
            <a:ext cx="4933951" cy="19526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6CFAC1-5B44-E80B-929D-DDEDFEB0D478}"/>
              </a:ext>
            </a:extLst>
          </p:cNvPr>
          <p:cNvSpPr txBox="1"/>
          <p:nvPr/>
        </p:nvSpPr>
        <p:spPr>
          <a:xfrm>
            <a:off x="432705" y="2123848"/>
            <a:ext cx="3243501" cy="923330"/>
          </a:xfrm>
          <a:prstGeom prst="rect">
            <a:avLst/>
          </a:prstGeom>
          <a:noFill/>
        </p:spPr>
        <p:txBody>
          <a:bodyPr wrap="square">
            <a:spAutoFit/>
          </a:bodyPr>
          <a:lstStyle/>
          <a:p>
            <a:pPr marL="285750" indent="-285750">
              <a:buClr>
                <a:schemeClr val="bg1"/>
              </a:buClr>
              <a:buFont typeface="Courier New" panose="02070309020205020404" pitchFamily="49" charset="0"/>
              <a:buChar char="o"/>
            </a:pPr>
            <a:r>
              <a:rPr lang="en-US" sz="1800" dirty="0">
                <a:solidFill>
                  <a:schemeClr val="lt1"/>
                </a:solidFill>
                <a:latin typeface="IBM Plex Sans"/>
                <a:sym typeface="IBM Plex Sans"/>
              </a:rPr>
              <a:t>selective search </a:t>
            </a:r>
            <a:r>
              <a:rPr lang="en-US" sz="1800" dirty="0" err="1">
                <a:solidFill>
                  <a:schemeClr val="lt1"/>
                </a:solidFill>
                <a:latin typeface="IBM Plex Sans"/>
                <a:sym typeface="IBM Plex Sans"/>
              </a:rPr>
              <a:t>tới</a:t>
            </a:r>
            <a:r>
              <a:rPr lang="en-US" sz="1800" dirty="0">
                <a:solidFill>
                  <a:schemeClr val="lt1"/>
                </a:solidFill>
                <a:latin typeface="IBM Plex Sans"/>
                <a:sym typeface="IBM Plex Sans"/>
              </a:rPr>
              <a:t> 2000 region proposal</a:t>
            </a:r>
          </a:p>
          <a:p>
            <a:pPr marL="285750" indent="-285750">
              <a:buClr>
                <a:schemeClr val="bg1"/>
              </a:buClr>
              <a:buFont typeface="Courier New" panose="02070309020205020404" pitchFamily="49" charset="0"/>
              <a:buChar char="o"/>
            </a:pPr>
            <a:r>
              <a:rPr lang="en-US" sz="1800" dirty="0">
                <a:solidFill>
                  <a:schemeClr val="lt1"/>
                </a:solidFill>
                <a:latin typeface="IBM Plex Sans"/>
                <a:sym typeface="IBM Plex Sans"/>
              </a:rPr>
              <a:t>Class + background</a:t>
            </a:r>
          </a:p>
        </p:txBody>
      </p:sp>
    </p:spTree>
    <p:extLst>
      <p:ext uri="{BB962C8B-B14F-4D97-AF65-F5344CB8AC3E}">
        <p14:creationId xmlns:p14="http://schemas.microsoft.com/office/powerpoint/2010/main" val="211024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70"/>
          <p:cNvSpPr txBox="1">
            <a:spLocks noGrp="1"/>
          </p:cNvSpPr>
          <p:nvPr>
            <p:ph type="title"/>
          </p:nvPr>
        </p:nvSpPr>
        <p:spPr>
          <a:xfrm>
            <a:off x="191470" y="392588"/>
            <a:ext cx="3661500" cy="18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Faster R-CNN</a:t>
            </a:r>
            <a:endParaRPr dirty="0"/>
          </a:p>
        </p:txBody>
      </p:sp>
      <p:grpSp>
        <p:nvGrpSpPr>
          <p:cNvPr id="773" name="Google Shape;773;p70"/>
          <p:cNvGrpSpPr/>
          <p:nvPr/>
        </p:nvGrpSpPr>
        <p:grpSpPr>
          <a:xfrm>
            <a:off x="106250" y="1611723"/>
            <a:ext cx="3765075" cy="484600"/>
            <a:chOff x="198225" y="4390550"/>
            <a:chExt cx="3765075" cy="484600"/>
          </a:xfrm>
        </p:grpSpPr>
        <p:sp>
          <p:nvSpPr>
            <p:cNvPr id="774" name="Google Shape;774;p70"/>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70"/>
          <p:cNvGrpSpPr/>
          <p:nvPr/>
        </p:nvGrpSpPr>
        <p:grpSpPr>
          <a:xfrm>
            <a:off x="3575862" y="649031"/>
            <a:ext cx="685039" cy="255416"/>
            <a:chOff x="4042650" y="642025"/>
            <a:chExt cx="1154625" cy="430500"/>
          </a:xfrm>
        </p:grpSpPr>
        <p:sp>
          <p:nvSpPr>
            <p:cNvPr id="777" name="Google Shape;777;p7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70"/>
          <p:cNvGrpSpPr/>
          <p:nvPr/>
        </p:nvGrpSpPr>
        <p:grpSpPr>
          <a:xfrm>
            <a:off x="922752" y="1960852"/>
            <a:ext cx="1163678" cy="63948"/>
            <a:chOff x="3779200" y="1371600"/>
            <a:chExt cx="1992600" cy="109500"/>
          </a:xfrm>
        </p:grpSpPr>
        <p:sp>
          <p:nvSpPr>
            <p:cNvPr id="780" name="Google Shape;780;p7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70"/>
          <p:cNvSpPr/>
          <p:nvPr/>
        </p:nvSpPr>
        <p:spPr>
          <a:xfrm>
            <a:off x="5350812" y="1028706"/>
            <a:ext cx="3173100" cy="3575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0"/>
          <p:cNvSpPr/>
          <p:nvPr/>
        </p:nvSpPr>
        <p:spPr>
          <a:xfrm>
            <a:off x="4439662" y="2247393"/>
            <a:ext cx="295463" cy="255416"/>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8" name="Picture 2">
            <a:extLst>
              <a:ext uri="{FF2B5EF4-FFF2-40B4-BE49-F238E27FC236}">
                <a16:creationId xmlns:a16="http://schemas.microsoft.com/office/drawing/2014/main" id="{C8BC2F5E-8D6E-E996-A095-D332AF24F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4919" y="1160890"/>
            <a:ext cx="4406276" cy="366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549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70"/>
          <p:cNvSpPr txBox="1">
            <a:spLocks noGrp="1"/>
          </p:cNvSpPr>
          <p:nvPr>
            <p:ph type="title"/>
          </p:nvPr>
        </p:nvSpPr>
        <p:spPr>
          <a:xfrm>
            <a:off x="191470" y="392588"/>
            <a:ext cx="4248192" cy="18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IoU</a:t>
            </a:r>
            <a:r>
              <a:rPr lang="en-US" dirty="0"/>
              <a:t> – Intersection over Union</a:t>
            </a:r>
            <a:endParaRPr dirty="0"/>
          </a:p>
        </p:txBody>
      </p:sp>
      <p:grpSp>
        <p:nvGrpSpPr>
          <p:cNvPr id="773" name="Google Shape;773;p70"/>
          <p:cNvGrpSpPr/>
          <p:nvPr/>
        </p:nvGrpSpPr>
        <p:grpSpPr>
          <a:xfrm>
            <a:off x="106250" y="1611723"/>
            <a:ext cx="3765075" cy="484600"/>
            <a:chOff x="198225" y="4390550"/>
            <a:chExt cx="3765075" cy="484600"/>
          </a:xfrm>
        </p:grpSpPr>
        <p:sp>
          <p:nvSpPr>
            <p:cNvPr id="774" name="Google Shape;774;p70"/>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70"/>
          <p:cNvGrpSpPr/>
          <p:nvPr/>
        </p:nvGrpSpPr>
        <p:grpSpPr>
          <a:xfrm>
            <a:off x="3575862" y="649031"/>
            <a:ext cx="685039" cy="255416"/>
            <a:chOff x="4042650" y="642025"/>
            <a:chExt cx="1154625" cy="430500"/>
          </a:xfrm>
        </p:grpSpPr>
        <p:sp>
          <p:nvSpPr>
            <p:cNvPr id="777" name="Google Shape;777;p7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70"/>
          <p:cNvGrpSpPr/>
          <p:nvPr/>
        </p:nvGrpSpPr>
        <p:grpSpPr>
          <a:xfrm>
            <a:off x="922752" y="1960852"/>
            <a:ext cx="1163678" cy="63948"/>
            <a:chOff x="3779200" y="1371600"/>
            <a:chExt cx="1992600" cy="109500"/>
          </a:xfrm>
        </p:grpSpPr>
        <p:sp>
          <p:nvSpPr>
            <p:cNvPr id="780" name="Google Shape;780;p7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70"/>
          <p:cNvSpPr/>
          <p:nvPr/>
        </p:nvSpPr>
        <p:spPr>
          <a:xfrm>
            <a:off x="5350812" y="1028706"/>
            <a:ext cx="3173100" cy="3575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0"/>
          <p:cNvSpPr/>
          <p:nvPr/>
        </p:nvSpPr>
        <p:spPr>
          <a:xfrm>
            <a:off x="4439662" y="2247393"/>
            <a:ext cx="295463" cy="255416"/>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017F5AB-0C98-7E28-537A-63FA4C97EDB8}"/>
              </a:ext>
            </a:extLst>
          </p:cNvPr>
          <p:cNvPicPr>
            <a:picLocks noChangeAspect="1"/>
          </p:cNvPicPr>
          <p:nvPr/>
        </p:nvPicPr>
        <p:blipFill>
          <a:blip r:embed="rId3"/>
          <a:stretch>
            <a:fillRect/>
          </a:stretch>
        </p:blipFill>
        <p:spPr>
          <a:xfrm>
            <a:off x="5474646" y="965266"/>
            <a:ext cx="2925431" cy="3702279"/>
          </a:xfrm>
          <a:prstGeom prst="rect">
            <a:avLst/>
          </a:prstGeom>
        </p:spPr>
      </p:pic>
      <p:pic>
        <p:nvPicPr>
          <p:cNvPr id="6" name="Picture 5">
            <a:extLst>
              <a:ext uri="{FF2B5EF4-FFF2-40B4-BE49-F238E27FC236}">
                <a16:creationId xmlns:a16="http://schemas.microsoft.com/office/drawing/2014/main" id="{61AF5697-BFF1-4650-81B5-1C55748AA66D}"/>
              </a:ext>
            </a:extLst>
          </p:cNvPr>
          <p:cNvPicPr>
            <a:picLocks noChangeAspect="1"/>
          </p:cNvPicPr>
          <p:nvPr/>
        </p:nvPicPr>
        <p:blipFill>
          <a:blip r:embed="rId4"/>
          <a:stretch>
            <a:fillRect/>
          </a:stretch>
        </p:blipFill>
        <p:spPr>
          <a:xfrm>
            <a:off x="361199" y="2061510"/>
            <a:ext cx="3338719" cy="2278557"/>
          </a:xfrm>
          <a:prstGeom prst="rect">
            <a:avLst/>
          </a:prstGeom>
        </p:spPr>
      </p:pic>
    </p:spTree>
    <p:extLst>
      <p:ext uri="{BB962C8B-B14F-4D97-AF65-F5344CB8AC3E}">
        <p14:creationId xmlns:p14="http://schemas.microsoft.com/office/powerpoint/2010/main" val="846723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pic>
        <p:nvPicPr>
          <p:cNvPr id="6" name="Picture 5">
            <a:extLst>
              <a:ext uri="{FF2B5EF4-FFF2-40B4-BE49-F238E27FC236}">
                <a16:creationId xmlns:a16="http://schemas.microsoft.com/office/drawing/2014/main" id="{1238914D-4718-943D-B1A7-A8DDC97109CF}"/>
              </a:ext>
            </a:extLst>
          </p:cNvPr>
          <p:cNvPicPr>
            <a:picLocks noChangeAspect="1"/>
          </p:cNvPicPr>
          <p:nvPr/>
        </p:nvPicPr>
        <p:blipFill>
          <a:blip r:embed="rId3"/>
          <a:stretch>
            <a:fillRect/>
          </a:stretch>
        </p:blipFill>
        <p:spPr>
          <a:xfrm>
            <a:off x="0" y="4362030"/>
            <a:ext cx="7236069" cy="781159"/>
          </a:xfrm>
          <a:prstGeom prst="rect">
            <a:avLst/>
          </a:prstGeom>
        </p:spPr>
      </p:pic>
      <p:sp>
        <p:nvSpPr>
          <p:cNvPr id="771" name="Google Shape;771;p70"/>
          <p:cNvSpPr txBox="1">
            <a:spLocks noGrp="1"/>
          </p:cNvSpPr>
          <p:nvPr>
            <p:ph type="title"/>
          </p:nvPr>
        </p:nvSpPr>
        <p:spPr>
          <a:xfrm>
            <a:off x="25249" y="0"/>
            <a:ext cx="6173327" cy="18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COCO: AP - </a:t>
            </a:r>
            <a:r>
              <a:rPr lang="en-US" dirty="0" err="1"/>
              <a:t>mAP</a:t>
            </a:r>
            <a:endParaRPr dirty="0"/>
          </a:p>
        </p:txBody>
      </p:sp>
      <p:grpSp>
        <p:nvGrpSpPr>
          <p:cNvPr id="773" name="Google Shape;773;p70"/>
          <p:cNvGrpSpPr/>
          <p:nvPr/>
        </p:nvGrpSpPr>
        <p:grpSpPr>
          <a:xfrm>
            <a:off x="106250" y="1611723"/>
            <a:ext cx="3765075" cy="484600"/>
            <a:chOff x="198225" y="4390550"/>
            <a:chExt cx="3765075" cy="484600"/>
          </a:xfrm>
        </p:grpSpPr>
        <p:sp>
          <p:nvSpPr>
            <p:cNvPr id="774" name="Google Shape;774;p70"/>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70"/>
          <p:cNvGrpSpPr/>
          <p:nvPr/>
        </p:nvGrpSpPr>
        <p:grpSpPr>
          <a:xfrm>
            <a:off x="3575862" y="649031"/>
            <a:ext cx="685039" cy="255416"/>
            <a:chOff x="4042650" y="642025"/>
            <a:chExt cx="1154625" cy="430500"/>
          </a:xfrm>
        </p:grpSpPr>
        <p:sp>
          <p:nvSpPr>
            <p:cNvPr id="777" name="Google Shape;777;p7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70"/>
          <p:cNvGrpSpPr/>
          <p:nvPr/>
        </p:nvGrpSpPr>
        <p:grpSpPr>
          <a:xfrm>
            <a:off x="922752" y="1960852"/>
            <a:ext cx="1163678" cy="63948"/>
            <a:chOff x="3779200" y="1371600"/>
            <a:chExt cx="1992600" cy="109500"/>
          </a:xfrm>
        </p:grpSpPr>
        <p:sp>
          <p:nvSpPr>
            <p:cNvPr id="780" name="Google Shape;780;p7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70"/>
          <p:cNvSpPr/>
          <p:nvPr/>
        </p:nvSpPr>
        <p:spPr>
          <a:xfrm>
            <a:off x="5350812" y="1028706"/>
            <a:ext cx="3173100" cy="3575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0"/>
          <p:cNvSpPr/>
          <p:nvPr/>
        </p:nvSpPr>
        <p:spPr>
          <a:xfrm>
            <a:off x="4439662" y="2247393"/>
            <a:ext cx="295463" cy="255416"/>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1B1762F4-CF9C-69E0-1C7D-1E5239BA0863}"/>
              </a:ext>
            </a:extLst>
          </p:cNvPr>
          <p:cNvPicPr>
            <a:picLocks noChangeAspect="1"/>
          </p:cNvPicPr>
          <p:nvPr/>
        </p:nvPicPr>
        <p:blipFill>
          <a:blip r:embed="rId4"/>
          <a:stretch>
            <a:fillRect/>
          </a:stretch>
        </p:blipFill>
        <p:spPr>
          <a:xfrm>
            <a:off x="-1" y="648718"/>
            <a:ext cx="9144001" cy="3795621"/>
          </a:xfrm>
          <a:prstGeom prst="rect">
            <a:avLst/>
          </a:prstGeom>
        </p:spPr>
      </p:pic>
      <p:pic>
        <p:nvPicPr>
          <p:cNvPr id="4" name="Picture 3">
            <a:extLst>
              <a:ext uri="{FF2B5EF4-FFF2-40B4-BE49-F238E27FC236}">
                <a16:creationId xmlns:a16="http://schemas.microsoft.com/office/drawing/2014/main" id="{28433C43-7F00-D8BC-15C7-CEF81EB5B2D1}"/>
              </a:ext>
            </a:extLst>
          </p:cNvPr>
          <p:cNvPicPr>
            <a:picLocks noChangeAspect="1"/>
          </p:cNvPicPr>
          <p:nvPr/>
        </p:nvPicPr>
        <p:blipFill>
          <a:blip r:embed="rId5"/>
          <a:stretch>
            <a:fillRect/>
          </a:stretch>
        </p:blipFill>
        <p:spPr>
          <a:xfrm>
            <a:off x="2996474" y="4697370"/>
            <a:ext cx="3822348" cy="436661"/>
          </a:xfrm>
          <a:prstGeom prst="rect">
            <a:avLst/>
          </a:prstGeom>
        </p:spPr>
      </p:pic>
      <p:pic>
        <p:nvPicPr>
          <p:cNvPr id="7" name="Picture 6">
            <a:extLst>
              <a:ext uri="{FF2B5EF4-FFF2-40B4-BE49-F238E27FC236}">
                <a16:creationId xmlns:a16="http://schemas.microsoft.com/office/drawing/2014/main" id="{4104609B-0A06-E1F9-374F-6ACD183DE62B}"/>
              </a:ext>
            </a:extLst>
          </p:cNvPr>
          <p:cNvPicPr>
            <a:picLocks noChangeAspect="1"/>
          </p:cNvPicPr>
          <p:nvPr/>
        </p:nvPicPr>
        <p:blipFill>
          <a:blip r:embed="rId3"/>
          <a:stretch>
            <a:fillRect/>
          </a:stretch>
        </p:blipFill>
        <p:spPr>
          <a:xfrm>
            <a:off x="7165130" y="4362029"/>
            <a:ext cx="1978870" cy="781159"/>
          </a:xfrm>
          <a:prstGeom prst="rect">
            <a:avLst/>
          </a:prstGeom>
        </p:spPr>
      </p:pic>
    </p:spTree>
    <p:extLst>
      <p:ext uri="{BB962C8B-B14F-4D97-AF65-F5344CB8AC3E}">
        <p14:creationId xmlns:p14="http://schemas.microsoft.com/office/powerpoint/2010/main" val="1131305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4"/>
          <p:cNvSpPr/>
          <p:nvPr/>
        </p:nvSpPr>
        <p:spPr>
          <a:xfrm>
            <a:off x="2834286" y="1232023"/>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2837783" y="2171988"/>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4"/>
          <p:cNvSpPr/>
          <p:nvPr/>
        </p:nvSpPr>
        <p:spPr>
          <a:xfrm>
            <a:off x="2836035" y="3111965"/>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4"/>
          <p:cNvSpPr txBox="1">
            <a:spLocks noGrp="1"/>
          </p:cNvSpPr>
          <p:nvPr>
            <p:ph type="title"/>
          </p:nvPr>
        </p:nvSpPr>
        <p:spPr>
          <a:xfrm>
            <a:off x="3490911" y="1297613"/>
            <a:ext cx="2254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Introdution</a:t>
            </a:r>
            <a:endParaRPr dirty="0"/>
          </a:p>
        </p:txBody>
      </p:sp>
      <p:sp>
        <p:nvSpPr>
          <p:cNvPr id="664" name="Google Shape;664;p64"/>
          <p:cNvSpPr txBox="1">
            <a:spLocks noGrp="1"/>
          </p:cNvSpPr>
          <p:nvPr>
            <p:ph type="title" idx="2"/>
          </p:nvPr>
        </p:nvSpPr>
        <p:spPr>
          <a:xfrm>
            <a:off x="3490911" y="3270189"/>
            <a:ext cx="2254800" cy="527700"/>
          </a:xfrm>
          <a:prstGeom prst="rect">
            <a:avLst/>
          </a:prstGeom>
        </p:spPr>
        <p:txBody>
          <a:bodyPr spcFirstLastPara="1" wrap="square" lIns="91425" tIns="91425" rIns="91425" bIns="91425" anchor="ctr" anchorCtr="0">
            <a:noAutofit/>
          </a:bodyPr>
          <a:lstStyle/>
          <a:p>
            <a:pPr lvl="0"/>
            <a:r>
              <a:rPr lang="en" dirty="0"/>
              <a:t>Experiment</a:t>
            </a:r>
            <a:endParaRPr dirty="0"/>
          </a:p>
        </p:txBody>
      </p:sp>
      <p:sp>
        <p:nvSpPr>
          <p:cNvPr id="666" name="Google Shape;666;p64"/>
          <p:cNvSpPr txBox="1">
            <a:spLocks noGrp="1"/>
          </p:cNvSpPr>
          <p:nvPr>
            <p:ph type="title" idx="4"/>
          </p:nvPr>
        </p:nvSpPr>
        <p:spPr>
          <a:xfrm>
            <a:off x="3189036" y="2307900"/>
            <a:ext cx="2254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Method</a:t>
            </a:r>
            <a:endParaRPr dirty="0"/>
          </a:p>
        </p:txBody>
      </p:sp>
      <p:sp>
        <p:nvSpPr>
          <p:cNvPr id="672" name="Google Shape;672;p64"/>
          <p:cNvSpPr txBox="1">
            <a:spLocks noGrp="1"/>
          </p:cNvSpPr>
          <p:nvPr>
            <p:ph type="title" idx="15"/>
          </p:nvPr>
        </p:nvSpPr>
        <p:spPr>
          <a:xfrm>
            <a:off x="2781738" y="3224301"/>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74" name="Google Shape;674;p64"/>
          <p:cNvSpPr txBox="1">
            <a:spLocks noGrp="1"/>
          </p:cNvSpPr>
          <p:nvPr>
            <p:ph type="title" idx="8"/>
          </p:nvPr>
        </p:nvSpPr>
        <p:spPr>
          <a:xfrm>
            <a:off x="720000" y="4057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676" name="Google Shape;676;p64"/>
          <p:cNvSpPr txBox="1">
            <a:spLocks noGrp="1"/>
          </p:cNvSpPr>
          <p:nvPr>
            <p:ph type="title" idx="17"/>
          </p:nvPr>
        </p:nvSpPr>
        <p:spPr>
          <a:xfrm>
            <a:off x="2781738" y="2284340"/>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77" name="Google Shape;677;p64"/>
          <p:cNvSpPr txBox="1">
            <a:spLocks noGrp="1"/>
          </p:cNvSpPr>
          <p:nvPr>
            <p:ph type="title" idx="18"/>
          </p:nvPr>
        </p:nvSpPr>
        <p:spPr>
          <a:xfrm>
            <a:off x="2781738" y="1344375"/>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678" name="Google Shape;678;p64"/>
          <p:cNvGrpSpPr/>
          <p:nvPr/>
        </p:nvGrpSpPr>
        <p:grpSpPr>
          <a:xfrm>
            <a:off x="903663" y="1394813"/>
            <a:ext cx="1154625" cy="430500"/>
            <a:chOff x="4042650" y="642025"/>
            <a:chExt cx="1154625" cy="430500"/>
          </a:xfrm>
        </p:grpSpPr>
        <p:sp>
          <p:nvSpPr>
            <p:cNvPr id="679" name="Google Shape;679;p64"/>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4"/>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64"/>
          <p:cNvGrpSpPr/>
          <p:nvPr/>
        </p:nvGrpSpPr>
        <p:grpSpPr>
          <a:xfrm>
            <a:off x="7065063" y="1394813"/>
            <a:ext cx="1154625" cy="430500"/>
            <a:chOff x="4042650" y="642025"/>
            <a:chExt cx="1154625" cy="430500"/>
          </a:xfrm>
        </p:grpSpPr>
        <p:sp>
          <p:nvSpPr>
            <p:cNvPr id="682" name="Google Shape;682;p64"/>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4"/>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297400" y="1705350"/>
            <a:ext cx="4319100" cy="17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Experiment</a:t>
            </a:r>
            <a:endParaRPr dirty="0"/>
          </a:p>
        </p:txBody>
      </p:sp>
      <p:sp>
        <p:nvSpPr>
          <p:cNvPr id="725" name="Google Shape;725;p67"/>
          <p:cNvSpPr txBox="1">
            <a:spLocks noGrp="1"/>
          </p:cNvSpPr>
          <p:nvPr>
            <p:ph type="subTitle" idx="1"/>
          </p:nvPr>
        </p:nvSpPr>
        <p:spPr>
          <a:xfrm>
            <a:off x="3297400" y="3015800"/>
            <a:ext cx="30687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enter a subtitle here if you need it</a:t>
            </a:r>
            <a:endParaRPr dirty="0"/>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1138602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64"/>
        <p:cNvGrpSpPr/>
        <p:nvPr/>
      </p:nvGrpSpPr>
      <p:grpSpPr>
        <a:xfrm>
          <a:off x="0" y="0"/>
          <a:ext cx="0" cy="0"/>
          <a:chOff x="0" y="0"/>
          <a:chExt cx="0" cy="0"/>
        </a:xfrm>
      </p:grpSpPr>
      <p:sp>
        <p:nvSpPr>
          <p:cNvPr id="3665" name="Google Shape;3665;p113"/>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Dataset</a:t>
            </a:r>
            <a:endParaRPr dirty="0"/>
          </a:p>
        </p:txBody>
      </p:sp>
      <p:pic>
        <p:nvPicPr>
          <p:cNvPr id="3" name="Picture 2">
            <a:extLst>
              <a:ext uri="{FF2B5EF4-FFF2-40B4-BE49-F238E27FC236}">
                <a16:creationId xmlns:a16="http://schemas.microsoft.com/office/drawing/2014/main" id="{0DB803F2-9750-575A-7D63-08F990EE35BA}"/>
              </a:ext>
            </a:extLst>
          </p:cNvPr>
          <p:cNvPicPr>
            <a:picLocks noChangeAspect="1"/>
          </p:cNvPicPr>
          <p:nvPr/>
        </p:nvPicPr>
        <p:blipFill>
          <a:blip r:embed="rId3"/>
          <a:stretch>
            <a:fillRect/>
          </a:stretch>
        </p:blipFill>
        <p:spPr>
          <a:xfrm>
            <a:off x="5064178" y="1409866"/>
            <a:ext cx="3711515" cy="2713728"/>
          </a:xfrm>
          <a:prstGeom prst="rect">
            <a:avLst/>
          </a:prstGeom>
        </p:spPr>
      </p:pic>
      <p:sp>
        <p:nvSpPr>
          <p:cNvPr id="4" name="TextBox 3">
            <a:extLst>
              <a:ext uri="{FF2B5EF4-FFF2-40B4-BE49-F238E27FC236}">
                <a16:creationId xmlns:a16="http://schemas.microsoft.com/office/drawing/2014/main" id="{DF63E3E3-9992-3267-06C6-FBD1C656816B}"/>
              </a:ext>
            </a:extLst>
          </p:cNvPr>
          <p:cNvSpPr txBox="1"/>
          <p:nvPr/>
        </p:nvSpPr>
        <p:spPr>
          <a:xfrm>
            <a:off x="132078" y="1409866"/>
            <a:ext cx="5064175" cy="2308324"/>
          </a:xfrm>
          <a:prstGeom prst="rect">
            <a:avLst/>
          </a:prstGeom>
          <a:noFill/>
        </p:spPr>
        <p:txBody>
          <a:bodyPr wrap="square" rtlCol="0">
            <a:spAutoFit/>
          </a:bodyPr>
          <a:lstStyle/>
          <a:p>
            <a:pPr>
              <a:buClr>
                <a:schemeClr val="lt1"/>
              </a:buClr>
              <a:buSzPts val="3500"/>
            </a:pPr>
            <a:r>
              <a:rPr lang="en-US" sz="1800" dirty="0" err="1">
                <a:solidFill>
                  <a:schemeClr val="lt1"/>
                </a:solidFill>
                <a:latin typeface="IBM Plex Sans"/>
                <a:sym typeface="IBM Plex Sans"/>
              </a:rPr>
              <a:t>Bộ</a:t>
            </a:r>
            <a:r>
              <a:rPr lang="en-US" sz="1800" dirty="0">
                <a:solidFill>
                  <a:schemeClr val="lt1"/>
                </a:solidFill>
                <a:latin typeface="IBM Plex Sans"/>
                <a:sym typeface="IBM Plex Sans"/>
              </a:rPr>
              <a:t> data </a:t>
            </a:r>
            <a:r>
              <a:rPr lang="en-US" sz="1800" dirty="0" err="1">
                <a:solidFill>
                  <a:schemeClr val="lt1"/>
                </a:solidFill>
                <a:latin typeface="IBM Plex Sans"/>
                <a:sym typeface="IBM Plex Sans"/>
              </a:rPr>
              <a:t>được</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thu</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thập</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từ</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các</a:t>
            </a:r>
            <a:r>
              <a:rPr lang="en-US" sz="1800" dirty="0">
                <a:solidFill>
                  <a:schemeClr val="lt1"/>
                </a:solidFill>
                <a:latin typeface="IBM Plex Sans"/>
                <a:sym typeface="IBM Plex Sans"/>
              </a:rPr>
              <a:t> video </a:t>
            </a:r>
            <a:r>
              <a:rPr lang="en-US" sz="1800" dirty="0" err="1">
                <a:solidFill>
                  <a:schemeClr val="lt1"/>
                </a:solidFill>
                <a:latin typeface="IBM Plex Sans"/>
                <a:sym typeface="IBM Plex Sans"/>
              </a:rPr>
              <a:t>không</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ảnh</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và</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gán</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nhãn</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thủ</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công</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bằng</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roboflow</a:t>
            </a:r>
            <a:endParaRPr lang="en-US" sz="1800" dirty="0">
              <a:solidFill>
                <a:schemeClr val="lt1"/>
              </a:solidFill>
              <a:latin typeface="IBM Plex Sans"/>
              <a:sym typeface="IBM Plex Sans"/>
            </a:endParaRPr>
          </a:p>
          <a:p>
            <a:pPr>
              <a:buClr>
                <a:schemeClr val="lt1"/>
              </a:buClr>
              <a:buSzPts val="3500"/>
            </a:pPr>
            <a:r>
              <a:rPr lang="en-US" sz="1800" dirty="0" err="1">
                <a:solidFill>
                  <a:schemeClr val="lt1"/>
                </a:solidFill>
                <a:latin typeface="IBM Plex Sans"/>
                <a:sym typeface="IBM Plex Sans"/>
              </a:rPr>
              <a:t>Tổng</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cộng</a:t>
            </a:r>
            <a:r>
              <a:rPr lang="en-US" sz="1800" dirty="0">
                <a:solidFill>
                  <a:schemeClr val="lt1"/>
                </a:solidFill>
                <a:latin typeface="IBM Plex Sans"/>
                <a:sym typeface="IBM Plex Sans"/>
              </a:rPr>
              <a:t> 1882 </a:t>
            </a:r>
            <a:r>
              <a:rPr lang="en-US" sz="1800" dirty="0" err="1">
                <a:solidFill>
                  <a:schemeClr val="lt1"/>
                </a:solidFill>
                <a:latin typeface="IBM Plex Sans"/>
                <a:sym typeface="IBM Plex Sans"/>
              </a:rPr>
              <a:t>bức</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ảnh</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với</a:t>
            </a:r>
            <a:r>
              <a:rPr lang="en-US" sz="1800" dirty="0">
                <a:solidFill>
                  <a:schemeClr val="lt1"/>
                </a:solidFill>
                <a:latin typeface="IBM Plex Sans"/>
                <a:sym typeface="IBM Plex Sans"/>
              </a:rPr>
              <a:t> :</a:t>
            </a:r>
          </a:p>
          <a:p>
            <a:pPr>
              <a:buClr>
                <a:schemeClr val="lt1"/>
              </a:buClr>
              <a:buSzPts val="3500"/>
            </a:pPr>
            <a:r>
              <a:rPr lang="en-US" sz="1800" dirty="0">
                <a:solidFill>
                  <a:schemeClr val="lt1"/>
                </a:solidFill>
                <a:latin typeface="IBM Plex Sans"/>
                <a:sym typeface="IBM Plex Sans"/>
              </a:rPr>
              <a:t>+ 334 </a:t>
            </a:r>
            <a:r>
              <a:rPr lang="en-US" sz="1800" dirty="0" err="1">
                <a:solidFill>
                  <a:schemeClr val="lt1"/>
                </a:solidFill>
                <a:latin typeface="IBM Plex Sans"/>
                <a:sym typeface="IBM Plex Sans"/>
              </a:rPr>
              <a:t>ảnh</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chứa</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đối</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tượng</a:t>
            </a:r>
            <a:r>
              <a:rPr lang="en-US" sz="1800" dirty="0">
                <a:solidFill>
                  <a:schemeClr val="lt1"/>
                </a:solidFill>
                <a:latin typeface="IBM Plex Sans"/>
                <a:sym typeface="IBM Plex Sans"/>
              </a:rPr>
              <a:t> person</a:t>
            </a:r>
          </a:p>
          <a:p>
            <a:pPr>
              <a:buClr>
                <a:schemeClr val="lt1"/>
              </a:buClr>
              <a:buSzPts val="3500"/>
            </a:pPr>
            <a:r>
              <a:rPr lang="en-US" sz="1800" dirty="0">
                <a:solidFill>
                  <a:schemeClr val="lt1"/>
                </a:solidFill>
                <a:latin typeface="IBM Plex Sans"/>
                <a:sym typeface="IBM Plex Sans"/>
              </a:rPr>
              <a:t>+ 822 </a:t>
            </a:r>
            <a:r>
              <a:rPr lang="en-US" sz="1800" dirty="0" err="1">
                <a:solidFill>
                  <a:schemeClr val="lt1"/>
                </a:solidFill>
                <a:latin typeface="IBM Plex Sans"/>
                <a:sym typeface="IBM Plex Sans"/>
              </a:rPr>
              <a:t>ảnh</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chứa</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đối</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tượng</a:t>
            </a:r>
            <a:r>
              <a:rPr lang="en-US" sz="1800" dirty="0">
                <a:solidFill>
                  <a:schemeClr val="lt1"/>
                </a:solidFill>
                <a:latin typeface="IBM Plex Sans"/>
                <a:sym typeface="IBM Plex Sans"/>
              </a:rPr>
              <a:t> tank</a:t>
            </a:r>
          </a:p>
          <a:p>
            <a:pPr>
              <a:buClr>
                <a:schemeClr val="lt1"/>
              </a:buClr>
              <a:buSzPts val="3500"/>
            </a:pPr>
            <a:r>
              <a:rPr lang="en-US" sz="1800" dirty="0">
                <a:solidFill>
                  <a:schemeClr val="lt1"/>
                </a:solidFill>
                <a:latin typeface="IBM Plex Sans"/>
                <a:sym typeface="IBM Plex Sans"/>
              </a:rPr>
              <a:t>+ 836 </a:t>
            </a:r>
            <a:r>
              <a:rPr lang="en-US" sz="1800" dirty="0" err="1">
                <a:solidFill>
                  <a:schemeClr val="lt1"/>
                </a:solidFill>
                <a:latin typeface="IBM Plex Sans"/>
                <a:sym typeface="IBM Plex Sans"/>
              </a:rPr>
              <a:t>ảnh</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chứa</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đối</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tượng</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mang</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nhãn</a:t>
            </a:r>
            <a:r>
              <a:rPr lang="en-US" sz="1800" dirty="0">
                <a:solidFill>
                  <a:schemeClr val="lt1"/>
                </a:solidFill>
                <a:latin typeface="IBM Plex Sans"/>
                <a:sym typeface="IBM Plex Sans"/>
              </a:rPr>
              <a:t> truck</a:t>
            </a:r>
          </a:p>
          <a:p>
            <a:pPr>
              <a:buClr>
                <a:schemeClr val="lt1"/>
              </a:buClr>
              <a:buSzPts val="3500"/>
            </a:pPr>
            <a:r>
              <a:rPr lang="en-US" sz="1800" dirty="0" err="1">
                <a:solidFill>
                  <a:schemeClr val="lt1"/>
                </a:solidFill>
                <a:latin typeface="IBM Plex Sans"/>
                <a:sym typeface="IBM Plex Sans"/>
              </a:rPr>
              <a:t>Xem</a:t>
            </a:r>
            <a:r>
              <a:rPr lang="en-US" sz="1800" dirty="0">
                <a:solidFill>
                  <a:schemeClr val="lt1"/>
                </a:solidFill>
                <a:latin typeface="IBM Plex Sans"/>
                <a:sym typeface="IBM Plex Sans"/>
              </a:rPr>
              <a:t> chi </a:t>
            </a:r>
            <a:r>
              <a:rPr lang="en-US" sz="1800" dirty="0" err="1">
                <a:solidFill>
                  <a:schemeClr val="lt1"/>
                </a:solidFill>
                <a:latin typeface="IBM Plex Sans"/>
                <a:sym typeface="IBM Plex Sans"/>
              </a:rPr>
              <a:t>tiết</a:t>
            </a:r>
            <a:r>
              <a:rPr lang="en-US" sz="1800" dirty="0">
                <a:solidFill>
                  <a:schemeClr val="lt1"/>
                </a:solidFill>
                <a:latin typeface="IBM Plex Sans"/>
                <a:sym typeface="IBM Plex Sans"/>
              </a:rPr>
              <a:t> </a:t>
            </a:r>
            <a:r>
              <a:rPr lang="en-US" sz="1800" dirty="0" err="1">
                <a:solidFill>
                  <a:schemeClr val="lt1"/>
                </a:solidFill>
                <a:latin typeface="IBM Plex Sans"/>
                <a:sym typeface="IBM Plex Sans"/>
              </a:rPr>
              <a:t>tại</a:t>
            </a:r>
            <a:r>
              <a:rPr lang="en-US" sz="1800" dirty="0">
                <a:solidFill>
                  <a:schemeClr val="lt1"/>
                </a:solidFill>
                <a:latin typeface="IBM Plex Sans"/>
                <a:sym typeface="IBM Plex Sans"/>
              </a:rPr>
              <a:t>: </a:t>
            </a:r>
            <a:r>
              <a:rPr lang="en-US" sz="1800" b="1" dirty="0">
                <a:solidFill>
                  <a:schemeClr val="bg1"/>
                </a:solidFill>
                <a:latin typeface="IBM Plex Sans"/>
                <a:sym typeface="IBM Plex Sans"/>
              </a:rPr>
              <a:t>(</a:t>
            </a:r>
            <a:r>
              <a:rPr lang="en-US" sz="1800" b="1" dirty="0">
                <a:solidFill>
                  <a:schemeClr val="lt1"/>
                </a:solidFill>
                <a:latin typeface="IBM Plex Sans"/>
                <a:sym typeface="IBM Plex Sans"/>
              </a:rPr>
              <a:t> </a:t>
            </a:r>
            <a:r>
              <a:rPr lang="en-US" sz="1800" b="1" i="1" dirty="0">
                <a:solidFill>
                  <a:srgbClr val="FF0000"/>
                </a:solidFill>
                <a:latin typeface="IBM Plex Sans"/>
                <a:sym typeface="IBM Plex Sans"/>
              </a:rPr>
              <a:t>(</a:t>
            </a:r>
            <a:r>
              <a:rPr lang="en-US" sz="1800" b="1" i="1" dirty="0" err="1">
                <a:solidFill>
                  <a:srgbClr val="FFFFFF"/>
                </a:solidFill>
                <a:hlinkClick r:id="rId4">
                  <a:extLst>
                    <a:ext uri="{A12FA001-AC4F-418D-AE19-62706E023703}">
                      <ahyp:hlinkClr xmlns:ahyp="http://schemas.microsoft.com/office/drawing/2018/hyperlinkcolor" val="tx"/>
                    </a:ext>
                  </a:extLst>
                </a:hlinkClick>
              </a:rPr>
              <a:t>miliraty</a:t>
            </a:r>
            <a:r>
              <a:rPr lang="en-US" sz="1800" b="1" i="1" dirty="0">
                <a:solidFill>
                  <a:srgbClr val="FF0000"/>
                </a:solidFill>
                <a:hlinkClick r:id="rId4">
                  <a:extLst>
                    <a:ext uri="{A12FA001-AC4F-418D-AE19-62706E023703}">
                      <ahyp:hlinkClr xmlns:ahyp="http://schemas.microsoft.com/office/drawing/2018/hyperlinkcolor" val="tx"/>
                    </a:ext>
                  </a:extLst>
                </a:hlinkClick>
              </a:rPr>
              <a:t> - v1 2024-05-30 11:24pm (roboflow.com)</a:t>
            </a:r>
            <a:r>
              <a:rPr lang="en-US" sz="1800" b="1" i="1" dirty="0">
                <a:solidFill>
                  <a:srgbClr val="FF0000"/>
                </a:solidFill>
              </a:rPr>
              <a:t> </a:t>
            </a:r>
            <a:r>
              <a:rPr lang="en-US" sz="1800" b="1" dirty="0">
                <a:solidFill>
                  <a:schemeClr val="bg1"/>
                </a:solidFill>
              </a:rPr>
              <a:t>) – version1</a:t>
            </a:r>
            <a:endParaRPr lang="en-US" sz="1800" b="1" dirty="0">
              <a:solidFill>
                <a:schemeClr val="bg1"/>
              </a:solidFill>
              <a:latin typeface="IBM Plex Sans"/>
              <a:sym typeface="IBM Plex Sans"/>
            </a:endParaRPr>
          </a:p>
        </p:txBody>
      </p:sp>
    </p:spTree>
    <p:extLst>
      <p:ext uri="{BB962C8B-B14F-4D97-AF65-F5344CB8AC3E}">
        <p14:creationId xmlns:p14="http://schemas.microsoft.com/office/powerpoint/2010/main" val="2731576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4"/>
        <p:cNvGrpSpPr/>
        <p:nvPr/>
      </p:nvGrpSpPr>
      <p:grpSpPr>
        <a:xfrm>
          <a:off x="0" y="0"/>
          <a:ext cx="0" cy="0"/>
          <a:chOff x="0" y="0"/>
          <a:chExt cx="0" cy="0"/>
        </a:xfrm>
      </p:grpSpPr>
      <p:sp>
        <p:nvSpPr>
          <p:cNvPr id="3665" name="Google Shape;3665;p113"/>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Evaluation - COCO</a:t>
            </a:r>
            <a:endParaRPr dirty="0"/>
          </a:p>
        </p:txBody>
      </p:sp>
      <p:graphicFrame>
        <p:nvGraphicFramePr>
          <p:cNvPr id="3666" name="Google Shape;3666;p113"/>
          <p:cNvGraphicFramePr/>
          <p:nvPr>
            <p:extLst>
              <p:ext uri="{D42A27DB-BD31-4B8C-83A1-F6EECF244321}">
                <p14:modId xmlns:p14="http://schemas.microsoft.com/office/powerpoint/2010/main" val="2358816490"/>
              </p:ext>
            </p:extLst>
          </p:nvPr>
        </p:nvGraphicFramePr>
        <p:xfrm>
          <a:off x="356839" y="1539397"/>
          <a:ext cx="8479856" cy="1857650"/>
        </p:xfrm>
        <a:graphic>
          <a:graphicData uri="http://schemas.openxmlformats.org/drawingml/2006/table">
            <a:tbl>
              <a:tblPr>
                <a:noFill/>
                <a:tableStyleId>{30A4F79B-C7FA-4656-975B-AFA7B246E688}</a:tableStyleId>
              </a:tblPr>
              <a:tblGrid>
                <a:gridCol w="2297400">
                  <a:extLst>
                    <a:ext uri="{9D8B030D-6E8A-4147-A177-3AD203B41FA5}">
                      <a16:colId xmlns:a16="http://schemas.microsoft.com/office/drawing/2014/main" val="20000"/>
                    </a:ext>
                  </a:extLst>
                </a:gridCol>
                <a:gridCol w="2121187">
                  <a:extLst>
                    <a:ext uri="{9D8B030D-6E8A-4147-A177-3AD203B41FA5}">
                      <a16:colId xmlns:a16="http://schemas.microsoft.com/office/drawing/2014/main" val="20001"/>
                    </a:ext>
                  </a:extLst>
                </a:gridCol>
                <a:gridCol w="2039758">
                  <a:extLst>
                    <a:ext uri="{9D8B030D-6E8A-4147-A177-3AD203B41FA5}">
                      <a16:colId xmlns:a16="http://schemas.microsoft.com/office/drawing/2014/main" val="20002"/>
                    </a:ext>
                  </a:extLst>
                </a:gridCol>
                <a:gridCol w="2021511">
                  <a:extLst>
                    <a:ext uri="{9D8B030D-6E8A-4147-A177-3AD203B41FA5}">
                      <a16:colId xmlns:a16="http://schemas.microsoft.com/office/drawing/2014/main" val="20003"/>
                    </a:ext>
                  </a:extLst>
                </a:gridCol>
              </a:tblGrid>
              <a:tr h="622675">
                <a:tc>
                  <a:txBody>
                    <a:bodyPr/>
                    <a:lstStyle/>
                    <a:p>
                      <a:pPr marL="0" lvl="0" indent="0" algn="ctr" rtl="0">
                        <a:spcBef>
                          <a:spcPts val="0"/>
                        </a:spcBef>
                        <a:spcAft>
                          <a:spcPts val="0"/>
                        </a:spcAft>
                        <a:buNone/>
                      </a:pPr>
                      <a:endParaRPr sz="2500" b="1">
                        <a:solidFill>
                          <a:srgbClr val="FFFFFF"/>
                        </a:solidFill>
                        <a:latin typeface="IBM Plex Sans"/>
                        <a:ea typeface="IBM Plex Sans"/>
                        <a:cs typeface="IBM Plex Sans"/>
                        <a:sym typeface="IBM Plex Sa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2500" b="1" dirty="0">
                          <a:solidFill>
                            <a:schemeClr val="lt1"/>
                          </a:solidFill>
                          <a:latin typeface="IBM Plex Sans"/>
                          <a:ea typeface="IBM Plex Sans"/>
                          <a:cs typeface="IBM Plex Sans"/>
                          <a:sym typeface="IBM Plex Sans"/>
                        </a:rPr>
                        <a:t>mAP@50:95</a:t>
                      </a:r>
                      <a:endParaRPr sz="2500" b="1" dirty="0">
                        <a:solidFill>
                          <a:schemeClr val="lt1"/>
                        </a:solidFill>
                        <a:latin typeface="IBM Plex Sans"/>
                        <a:ea typeface="IBM Plex Sans"/>
                        <a:cs typeface="IBM Plex Sans"/>
                        <a:sym typeface="IBM Plex Sa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7994A9">
                        <a:alpha val="64709"/>
                      </a:srgbClr>
                    </a:solidFill>
                  </a:tcPr>
                </a:tc>
                <a:tc>
                  <a:txBody>
                    <a:bodyPr/>
                    <a:lstStyle/>
                    <a:p>
                      <a:pPr marL="0" lvl="0" indent="0" algn="ctr" rtl="0">
                        <a:spcBef>
                          <a:spcPts val="0"/>
                        </a:spcBef>
                        <a:spcAft>
                          <a:spcPts val="0"/>
                        </a:spcAft>
                        <a:buNone/>
                      </a:pPr>
                      <a:r>
                        <a:rPr lang="en" sz="2500" b="1" dirty="0">
                          <a:solidFill>
                            <a:schemeClr val="lt1"/>
                          </a:solidFill>
                          <a:latin typeface="IBM Plex Sans"/>
                          <a:ea typeface="IBM Plex Sans"/>
                          <a:cs typeface="IBM Plex Sans"/>
                          <a:sym typeface="IBM Plex Sans"/>
                        </a:rPr>
                        <a:t>mAP@50</a:t>
                      </a:r>
                      <a:endParaRPr sz="2500" b="1" dirty="0">
                        <a:solidFill>
                          <a:schemeClr val="lt1"/>
                        </a:solidFill>
                        <a:latin typeface="IBM Plex Sans"/>
                        <a:ea typeface="IBM Plex Sans"/>
                        <a:cs typeface="IBM Plex Sans"/>
                        <a:sym typeface="IBM Plex Sa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7994A9">
                        <a:alpha val="64709"/>
                      </a:srgbClr>
                    </a:solidFill>
                  </a:tcPr>
                </a:tc>
                <a:tc>
                  <a:txBody>
                    <a:bodyPr/>
                    <a:lstStyle/>
                    <a:p>
                      <a:pPr marL="0" lvl="0" indent="0" algn="ctr" rtl="0">
                        <a:spcBef>
                          <a:spcPts val="0"/>
                        </a:spcBef>
                        <a:spcAft>
                          <a:spcPts val="0"/>
                        </a:spcAft>
                        <a:buNone/>
                      </a:pPr>
                      <a:r>
                        <a:rPr lang="en" sz="2500" b="1" dirty="0">
                          <a:solidFill>
                            <a:schemeClr val="lt1"/>
                          </a:solidFill>
                          <a:latin typeface="IBM Plex Sans"/>
                          <a:ea typeface="IBM Plex Sans"/>
                          <a:cs typeface="IBM Plex Sans"/>
                          <a:sym typeface="IBM Plex Sans"/>
                        </a:rPr>
                        <a:t>time</a:t>
                      </a:r>
                      <a:endParaRPr sz="2500" b="1" dirty="0">
                        <a:solidFill>
                          <a:schemeClr val="lt1"/>
                        </a:solidFill>
                        <a:latin typeface="IBM Plex Sans"/>
                        <a:ea typeface="IBM Plex Sans"/>
                        <a:cs typeface="IBM Plex Sans"/>
                        <a:sym typeface="IBM Plex Sa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7994A9">
                        <a:alpha val="64709"/>
                      </a:srgbClr>
                    </a:solidFill>
                  </a:tcPr>
                </a:tc>
                <a:extLst>
                  <a:ext uri="{0D108BD9-81ED-4DB2-BD59-A6C34878D82A}">
                    <a16:rowId xmlns:a16="http://schemas.microsoft.com/office/drawing/2014/main" val="10000"/>
                  </a:ext>
                </a:extLst>
              </a:tr>
              <a:tr h="610200">
                <a:tc>
                  <a:txBody>
                    <a:bodyPr/>
                    <a:lstStyle/>
                    <a:p>
                      <a:pPr marL="0" lvl="0" indent="0" algn="l" rtl="0">
                        <a:spcBef>
                          <a:spcPts val="0"/>
                        </a:spcBef>
                        <a:spcAft>
                          <a:spcPts val="0"/>
                        </a:spcAft>
                        <a:buNone/>
                      </a:pPr>
                      <a:r>
                        <a:rPr lang="en" sz="2500" b="1" dirty="0">
                          <a:solidFill>
                            <a:schemeClr val="lt1"/>
                          </a:solidFill>
                          <a:latin typeface="IBM Plex Sans"/>
                          <a:ea typeface="IBM Plex Sans"/>
                          <a:cs typeface="IBM Plex Sans"/>
                          <a:sym typeface="IBM Plex Sans"/>
                        </a:rPr>
                        <a:t>yolov8m</a:t>
                      </a:r>
                      <a:endParaRPr sz="2500" b="1" dirty="0">
                        <a:solidFill>
                          <a:schemeClr val="lt1"/>
                        </a:solidFill>
                        <a:latin typeface="IBM Plex Sans"/>
                        <a:ea typeface="IBM Plex Sans"/>
                        <a:cs typeface="IBM Plex Sans"/>
                        <a:sym typeface="IBM Plex Sa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994A9">
                        <a:alpha val="64709"/>
                      </a:srgbClr>
                    </a:solidFill>
                  </a:tcPr>
                </a:tc>
                <a:tc>
                  <a:txBody>
                    <a:bodyPr/>
                    <a:lstStyle/>
                    <a:p>
                      <a:pPr marL="0" lvl="0" indent="0" algn="ctr"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0.451</a:t>
                      </a:r>
                      <a:endParaRPr dirty="0">
                        <a:solidFill>
                          <a:schemeClr val="lt1"/>
                        </a:solidFill>
                        <a:latin typeface="IBM Plex Sans Medium"/>
                        <a:ea typeface="IBM Plex Sans Medium"/>
                        <a:cs typeface="IBM Plex Sans Medium"/>
                        <a:sym typeface="IBM Plex Sans Medium"/>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62500"/>
                      </a:schemeClr>
                    </a:solidFill>
                  </a:tcPr>
                </a:tc>
                <a:tc>
                  <a:txBody>
                    <a:bodyPr/>
                    <a:lstStyle/>
                    <a:p>
                      <a:pPr marL="0" lvl="0" indent="0" algn="ctr"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0.819</a:t>
                      </a:r>
                      <a:endParaRPr dirty="0">
                        <a:solidFill>
                          <a:schemeClr val="lt1"/>
                        </a:solidFill>
                        <a:latin typeface="IBM Plex Sans Medium"/>
                        <a:ea typeface="IBM Plex Sans Medium"/>
                        <a:cs typeface="IBM Plex Sans Medium"/>
                        <a:sym typeface="IBM Plex Sans Medium"/>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62500"/>
                      </a:schemeClr>
                    </a:solidFill>
                  </a:tcPr>
                </a:tc>
                <a:tc>
                  <a:txBody>
                    <a:bodyPr/>
                    <a:lstStyle/>
                    <a:p>
                      <a:pPr marL="0" lvl="0" indent="0" algn="ctr"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1.53 h</a:t>
                      </a:r>
                      <a:endParaRPr dirty="0">
                        <a:solidFill>
                          <a:schemeClr val="lt1"/>
                        </a:solidFill>
                        <a:latin typeface="IBM Plex Sans Medium"/>
                        <a:ea typeface="IBM Plex Sans Medium"/>
                        <a:cs typeface="IBM Plex Sans Medium"/>
                        <a:sym typeface="IBM Plex Sans Medium"/>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62500"/>
                      </a:schemeClr>
                    </a:solidFill>
                  </a:tcPr>
                </a:tc>
                <a:extLst>
                  <a:ext uri="{0D108BD9-81ED-4DB2-BD59-A6C34878D82A}">
                    <a16:rowId xmlns:a16="http://schemas.microsoft.com/office/drawing/2014/main" val="10001"/>
                  </a:ext>
                </a:extLst>
              </a:tr>
              <a:tr h="624775">
                <a:tc>
                  <a:txBody>
                    <a:bodyPr/>
                    <a:lstStyle/>
                    <a:p>
                      <a:pPr marL="0" lvl="0" indent="0" algn="l" rtl="0">
                        <a:spcBef>
                          <a:spcPts val="0"/>
                        </a:spcBef>
                        <a:spcAft>
                          <a:spcPts val="0"/>
                        </a:spcAft>
                        <a:buNone/>
                      </a:pPr>
                      <a:r>
                        <a:rPr lang="en-US" sz="2500" b="1" dirty="0">
                          <a:solidFill>
                            <a:schemeClr val="lt1"/>
                          </a:solidFill>
                          <a:latin typeface="IBM Plex Sans"/>
                          <a:ea typeface="IBM Plex Sans"/>
                          <a:cs typeface="IBM Plex Sans"/>
                          <a:sym typeface="IBM Plex Sans"/>
                        </a:rPr>
                        <a:t>F</a:t>
                      </a:r>
                      <a:r>
                        <a:rPr lang="en" sz="2500" b="1" dirty="0">
                          <a:solidFill>
                            <a:schemeClr val="lt1"/>
                          </a:solidFill>
                          <a:latin typeface="IBM Plex Sans"/>
                          <a:ea typeface="IBM Plex Sans"/>
                          <a:cs typeface="IBM Plex Sans"/>
                          <a:sym typeface="IBM Plex Sans"/>
                        </a:rPr>
                        <a:t>aster R-CNN</a:t>
                      </a:r>
                      <a:endParaRPr sz="2500" b="1" dirty="0">
                        <a:solidFill>
                          <a:schemeClr val="lt1"/>
                        </a:solidFill>
                        <a:latin typeface="IBM Plex Sans"/>
                        <a:ea typeface="IBM Plex Sans"/>
                        <a:cs typeface="IBM Plex Sans"/>
                        <a:sym typeface="IBM Plex Sa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994A9">
                        <a:alpha val="64709"/>
                      </a:srgbClr>
                    </a:solidFill>
                  </a:tcPr>
                </a:tc>
                <a:tc>
                  <a:txBody>
                    <a:bodyPr/>
                    <a:lstStyle/>
                    <a:p>
                      <a:pPr marL="0" lvl="0" indent="0" algn="ctr"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0.179</a:t>
                      </a:r>
                      <a:endParaRPr dirty="0">
                        <a:solidFill>
                          <a:schemeClr val="lt1"/>
                        </a:solidFill>
                        <a:latin typeface="IBM Plex Sans Medium"/>
                        <a:ea typeface="IBM Plex Sans Medium"/>
                        <a:cs typeface="IBM Plex Sans Medium"/>
                        <a:sym typeface="IBM Plex Sans Medium"/>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62500"/>
                      </a:schemeClr>
                    </a:solidFill>
                  </a:tcPr>
                </a:tc>
                <a:tc>
                  <a:txBody>
                    <a:bodyPr/>
                    <a:lstStyle/>
                    <a:p>
                      <a:pPr marL="0" lvl="0" indent="0" algn="ctr"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0.437</a:t>
                      </a:r>
                      <a:endParaRPr dirty="0">
                        <a:solidFill>
                          <a:schemeClr val="lt1"/>
                        </a:solidFill>
                        <a:latin typeface="IBM Plex Sans Medium"/>
                        <a:ea typeface="IBM Plex Sans Medium"/>
                        <a:cs typeface="IBM Plex Sans Medium"/>
                        <a:sym typeface="IBM Plex Sans Medium"/>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62500"/>
                      </a:schemeClr>
                    </a:solidFill>
                  </a:tcPr>
                </a:tc>
                <a:tc>
                  <a:txBody>
                    <a:bodyPr/>
                    <a:lstStyle/>
                    <a:p>
                      <a:pPr marL="0" lvl="0" indent="0" algn="ctr"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5.33h</a:t>
                      </a:r>
                      <a:endParaRPr dirty="0">
                        <a:solidFill>
                          <a:schemeClr val="lt1"/>
                        </a:solidFill>
                        <a:latin typeface="IBM Plex Sans Medium"/>
                        <a:ea typeface="IBM Plex Sans Medium"/>
                        <a:cs typeface="IBM Plex Sans Medium"/>
                        <a:sym typeface="IBM Plex Sans Medium"/>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625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84174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297400" y="1705350"/>
            <a:ext cx="4319100" cy="17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Introdution</a:t>
            </a:r>
            <a:endParaRPr dirty="0"/>
          </a:p>
        </p:txBody>
      </p:sp>
      <p:sp>
        <p:nvSpPr>
          <p:cNvPr id="725" name="Google Shape;725;p67"/>
          <p:cNvSpPr txBox="1">
            <a:spLocks noGrp="1"/>
          </p:cNvSpPr>
          <p:nvPr>
            <p:ph type="subTitle" idx="1"/>
          </p:nvPr>
        </p:nvSpPr>
        <p:spPr>
          <a:xfrm>
            <a:off x="3297400" y="3015800"/>
            <a:ext cx="30687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enter a subtitle here if you need it</a:t>
            </a:r>
            <a:endParaRPr dirty="0"/>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8"/>
          <p:cNvSpPr/>
          <p:nvPr/>
        </p:nvSpPr>
        <p:spPr>
          <a:xfrm>
            <a:off x="-809975" y="-503500"/>
            <a:ext cx="4596300" cy="4596300"/>
          </a:xfrm>
          <a:prstGeom prst="ellipse">
            <a:avLst/>
          </a:prstGeom>
          <a:gradFill>
            <a:gsLst>
              <a:gs pos="0">
                <a:srgbClr val="FFFFFF">
                  <a:alpha val="29803"/>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8"/>
          <p:cNvSpPr txBox="1">
            <a:spLocks noGrp="1"/>
          </p:cNvSpPr>
          <p:nvPr>
            <p:ph type="title"/>
          </p:nvPr>
        </p:nvSpPr>
        <p:spPr>
          <a:xfrm>
            <a:off x="3903600" y="949227"/>
            <a:ext cx="5240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Importance</a:t>
            </a:r>
          </a:p>
        </p:txBody>
      </p:sp>
      <p:pic>
        <p:nvPicPr>
          <p:cNvPr id="734" name="Google Shape;734;p68"/>
          <p:cNvPicPr preferRelativeResize="0"/>
          <p:nvPr/>
        </p:nvPicPr>
        <p:blipFill>
          <a:blip r:embed="rId3">
            <a:alphaModFix/>
          </a:blip>
          <a:stretch>
            <a:fillRect/>
          </a:stretch>
        </p:blipFill>
        <p:spPr>
          <a:xfrm>
            <a:off x="406950" y="750263"/>
            <a:ext cx="3635700" cy="3642971"/>
          </a:xfrm>
          <a:prstGeom prst="rect">
            <a:avLst/>
          </a:prstGeom>
          <a:noFill/>
          <a:ln>
            <a:noFill/>
          </a:ln>
        </p:spPr>
      </p:pic>
      <p:grpSp>
        <p:nvGrpSpPr>
          <p:cNvPr id="735" name="Google Shape;735;p68"/>
          <p:cNvGrpSpPr/>
          <p:nvPr/>
        </p:nvGrpSpPr>
        <p:grpSpPr>
          <a:xfrm>
            <a:off x="4042650" y="590713"/>
            <a:ext cx="1154625" cy="430500"/>
            <a:chOff x="4042650" y="642025"/>
            <a:chExt cx="1154625" cy="430500"/>
          </a:xfrm>
        </p:grpSpPr>
        <p:sp>
          <p:nvSpPr>
            <p:cNvPr id="736" name="Google Shape;736;p6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68"/>
          <p:cNvGrpSpPr/>
          <p:nvPr/>
        </p:nvGrpSpPr>
        <p:grpSpPr>
          <a:xfrm>
            <a:off x="7486250" y="4122288"/>
            <a:ext cx="1154625" cy="430500"/>
            <a:chOff x="4042650" y="642025"/>
            <a:chExt cx="1154625" cy="430500"/>
          </a:xfrm>
        </p:grpSpPr>
        <p:sp>
          <p:nvSpPr>
            <p:cNvPr id="739" name="Google Shape;739;p6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How Ukrainian DIY Drones Are Taking Out Russian Tanks">
            <a:extLst>
              <a:ext uri="{FF2B5EF4-FFF2-40B4-BE49-F238E27FC236}">
                <a16:creationId xmlns:a16="http://schemas.microsoft.com/office/drawing/2014/main" id="{A15EFDA3-36BA-3EDB-9698-17C2B2A26F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505" y="1227300"/>
            <a:ext cx="2670590" cy="2600993"/>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1CCADB3-AEE7-F427-23C0-BF1BD2E897A4}"/>
              </a:ext>
            </a:extLst>
          </p:cNvPr>
          <p:cNvSpPr txBox="1"/>
          <p:nvPr/>
        </p:nvSpPr>
        <p:spPr>
          <a:xfrm>
            <a:off x="3903600" y="1668729"/>
            <a:ext cx="5029385" cy="2062103"/>
          </a:xfrm>
          <a:prstGeom prst="rect">
            <a:avLst/>
          </a:prstGeom>
          <a:noFill/>
        </p:spPr>
        <p:txBody>
          <a:bodyPr wrap="square">
            <a:spAutoFit/>
          </a:bodyPr>
          <a:lstStyle/>
          <a:p>
            <a:pPr marL="285750" indent="-285750">
              <a:buClr>
                <a:schemeClr val="bg1"/>
              </a:buClr>
              <a:buFont typeface="Courier New" panose="02070309020205020404" pitchFamily="49" charset="0"/>
              <a:buChar char="o"/>
            </a:pPr>
            <a:r>
              <a:rPr lang="vi-VN" sz="1600" dirty="0">
                <a:solidFill>
                  <a:schemeClr val="lt1"/>
                </a:solidFill>
                <a:latin typeface="IBM Plex Sans Medium"/>
                <a:sym typeface="IBM Plex Sans Medium"/>
              </a:rPr>
              <a:t>Trong lĩnh vực quân sự, nhận diện đối tượng từ không ảnh sử dụng drone là kỹ thuật quan trọng. </a:t>
            </a:r>
            <a:endParaRPr lang="en-US" sz="1600" dirty="0">
              <a:solidFill>
                <a:schemeClr val="lt1"/>
              </a:solidFill>
              <a:latin typeface="IBM Plex Sans Medium"/>
              <a:sym typeface="IBM Plex Sans Medium"/>
            </a:endParaRPr>
          </a:p>
          <a:p>
            <a:pPr marL="285750" indent="-285750">
              <a:buClr>
                <a:schemeClr val="bg1"/>
              </a:buClr>
              <a:buFont typeface="Courier New" panose="02070309020205020404" pitchFamily="49" charset="0"/>
              <a:buChar char="o"/>
            </a:pPr>
            <a:r>
              <a:rPr lang="vi-VN" sz="1600" dirty="0">
                <a:solidFill>
                  <a:schemeClr val="lt1"/>
                </a:solidFill>
                <a:latin typeface="IBM Plex Sans Medium"/>
                <a:sym typeface="IBM Plex Sans Medium"/>
              </a:rPr>
              <a:t>Drone cung cấp góc nhìn trực tiếp và linh hoạt trong giám sát, trinh sát và thu thập thông tin. </a:t>
            </a:r>
            <a:endParaRPr lang="en-US" sz="1600" dirty="0">
              <a:solidFill>
                <a:schemeClr val="lt1"/>
              </a:solidFill>
              <a:latin typeface="IBM Plex Sans Medium"/>
              <a:sym typeface="IBM Plex Sans Medium"/>
            </a:endParaRPr>
          </a:p>
          <a:p>
            <a:pPr marL="285750" indent="-285750">
              <a:buClr>
                <a:schemeClr val="bg1"/>
              </a:buClr>
              <a:buFont typeface="Courier New" panose="02070309020205020404" pitchFamily="49" charset="0"/>
              <a:buChar char="o"/>
            </a:pPr>
            <a:r>
              <a:rPr lang="vi-VN" sz="1600" dirty="0">
                <a:solidFill>
                  <a:schemeClr val="lt1"/>
                </a:solidFill>
                <a:latin typeface="IBM Plex Sans Medium"/>
                <a:sym typeface="IBM Plex Sans Medium"/>
              </a:rPr>
              <a:t>Khả năng nhận diện chính xác các đối tượng như phương tiện, trang thiết bị quân sự và con người quyết định sự thành công của nhiệm vụ và đảm bảo an toàn cho binh lính.</a:t>
            </a:r>
            <a:endParaRPr lang="en-US" sz="1600" dirty="0">
              <a:solidFill>
                <a:schemeClr val="lt1"/>
              </a:solidFill>
              <a:latin typeface="IBM Plex Sans Medium"/>
              <a:sym typeface="IBM Plex Sans Medium"/>
            </a:endParaRPr>
          </a:p>
        </p:txBody>
      </p:sp>
      <p:sp>
        <p:nvSpPr>
          <p:cNvPr id="6" name="Google Shape;700;p66">
            <a:extLst>
              <a:ext uri="{FF2B5EF4-FFF2-40B4-BE49-F238E27FC236}">
                <a16:creationId xmlns:a16="http://schemas.microsoft.com/office/drawing/2014/main" id="{0272414A-8D62-D675-2CEB-2004470592C0}"/>
              </a:ext>
            </a:extLst>
          </p:cNvPr>
          <p:cNvSpPr/>
          <p:nvPr/>
        </p:nvSpPr>
        <p:spPr>
          <a:xfrm>
            <a:off x="3687975" y="1052698"/>
            <a:ext cx="5148294" cy="2921425"/>
          </a:xfrm>
          <a:prstGeom prst="snip2DiagRect">
            <a:avLst>
              <a:gd name="adj1" fmla="val 0"/>
              <a:gd name="adj2" fmla="val 22249"/>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8"/>
          <p:cNvSpPr/>
          <p:nvPr/>
        </p:nvSpPr>
        <p:spPr>
          <a:xfrm>
            <a:off x="-809975" y="-503500"/>
            <a:ext cx="4596300" cy="4596300"/>
          </a:xfrm>
          <a:prstGeom prst="ellipse">
            <a:avLst/>
          </a:prstGeom>
          <a:gradFill>
            <a:gsLst>
              <a:gs pos="0">
                <a:srgbClr val="FFFFFF">
                  <a:alpha val="29803"/>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8"/>
          <p:cNvSpPr txBox="1">
            <a:spLocks noGrp="1"/>
          </p:cNvSpPr>
          <p:nvPr>
            <p:ph type="title"/>
          </p:nvPr>
        </p:nvSpPr>
        <p:spPr>
          <a:xfrm>
            <a:off x="3903600" y="949227"/>
            <a:ext cx="5240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Problem</a:t>
            </a:r>
          </a:p>
        </p:txBody>
      </p:sp>
      <p:pic>
        <p:nvPicPr>
          <p:cNvPr id="734" name="Google Shape;734;p68"/>
          <p:cNvPicPr preferRelativeResize="0"/>
          <p:nvPr/>
        </p:nvPicPr>
        <p:blipFill>
          <a:blip r:embed="rId3">
            <a:alphaModFix/>
          </a:blip>
          <a:stretch>
            <a:fillRect/>
          </a:stretch>
        </p:blipFill>
        <p:spPr>
          <a:xfrm>
            <a:off x="406950" y="750263"/>
            <a:ext cx="3635700" cy="3642971"/>
          </a:xfrm>
          <a:prstGeom prst="rect">
            <a:avLst/>
          </a:prstGeom>
          <a:noFill/>
          <a:ln>
            <a:noFill/>
          </a:ln>
        </p:spPr>
      </p:pic>
      <p:grpSp>
        <p:nvGrpSpPr>
          <p:cNvPr id="735" name="Google Shape;735;p68"/>
          <p:cNvGrpSpPr/>
          <p:nvPr/>
        </p:nvGrpSpPr>
        <p:grpSpPr>
          <a:xfrm>
            <a:off x="4042650" y="590713"/>
            <a:ext cx="1154625" cy="430500"/>
            <a:chOff x="4042650" y="642025"/>
            <a:chExt cx="1154625" cy="430500"/>
          </a:xfrm>
        </p:grpSpPr>
        <p:sp>
          <p:nvSpPr>
            <p:cNvPr id="736" name="Google Shape;736;p6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68"/>
          <p:cNvGrpSpPr/>
          <p:nvPr/>
        </p:nvGrpSpPr>
        <p:grpSpPr>
          <a:xfrm>
            <a:off x="7486250" y="4122288"/>
            <a:ext cx="1154625" cy="430500"/>
            <a:chOff x="4042650" y="642025"/>
            <a:chExt cx="1154625" cy="430500"/>
          </a:xfrm>
        </p:grpSpPr>
        <p:sp>
          <p:nvSpPr>
            <p:cNvPr id="739" name="Google Shape;739;p6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F1CCADB3-AEE7-F427-23C0-BF1BD2E897A4}"/>
              </a:ext>
            </a:extLst>
          </p:cNvPr>
          <p:cNvSpPr txBox="1"/>
          <p:nvPr/>
        </p:nvSpPr>
        <p:spPr>
          <a:xfrm>
            <a:off x="3903600" y="1668729"/>
            <a:ext cx="4737275" cy="1815882"/>
          </a:xfrm>
          <a:prstGeom prst="rect">
            <a:avLst/>
          </a:prstGeom>
          <a:noFill/>
        </p:spPr>
        <p:txBody>
          <a:bodyPr wrap="square">
            <a:spAutoFit/>
          </a:bodyPr>
          <a:lstStyle/>
          <a:p>
            <a:pPr marL="285750" indent="-285750">
              <a:buClr>
                <a:schemeClr val="bg1"/>
              </a:buClr>
              <a:buFont typeface="Courier New" panose="02070309020205020404" pitchFamily="49" charset="0"/>
              <a:buChar char="o"/>
            </a:pPr>
            <a:r>
              <a:rPr lang="en-US" sz="1600" dirty="0">
                <a:solidFill>
                  <a:schemeClr val="lt1"/>
                </a:solidFill>
                <a:latin typeface="IBM Plex Sans Medium"/>
                <a:sym typeface="IBM Plex Sans Medium"/>
              </a:rPr>
              <a:t>Do </a:t>
            </a:r>
            <a:r>
              <a:rPr lang="en-US" sz="1600" dirty="0" err="1">
                <a:solidFill>
                  <a:schemeClr val="lt1"/>
                </a:solidFill>
                <a:latin typeface="IBM Plex Sans Medium"/>
                <a:sym typeface="IBM Plex Sans Medium"/>
              </a:rPr>
              <a:t>môi</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trường</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khắc</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nghiệt</a:t>
            </a:r>
            <a:r>
              <a:rPr lang="en-US" sz="1600" dirty="0">
                <a:solidFill>
                  <a:schemeClr val="lt1"/>
                </a:solidFill>
                <a:latin typeface="IBM Plex Sans Medium"/>
                <a:sym typeface="IBM Plex Sans Medium"/>
              </a:rPr>
              <a:t> do </a:t>
            </a:r>
            <a:r>
              <a:rPr lang="en-US" sz="1600" dirty="0" err="1">
                <a:solidFill>
                  <a:schemeClr val="lt1"/>
                </a:solidFill>
                <a:latin typeface="IBM Plex Sans Medium"/>
                <a:sym typeface="IBM Plex Sans Medium"/>
              </a:rPr>
              <a:t>đó</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chưa</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có</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nhiều</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nghiên</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cứu</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giúp</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tự</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động</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hóa</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việc</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xác</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định</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mục</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tiêu</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cho</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các</a:t>
            </a:r>
            <a:r>
              <a:rPr lang="en-US" sz="1600" dirty="0">
                <a:solidFill>
                  <a:schemeClr val="lt1"/>
                </a:solidFill>
                <a:latin typeface="IBM Plex Sans Medium"/>
                <a:sym typeface="IBM Plex Sans Medium"/>
              </a:rPr>
              <a:t> drone. </a:t>
            </a:r>
          </a:p>
          <a:p>
            <a:pPr marL="285750" indent="-285750">
              <a:buClr>
                <a:schemeClr val="bg1"/>
              </a:buClr>
              <a:buFont typeface="Courier New" panose="02070309020205020404" pitchFamily="49" charset="0"/>
              <a:buChar char="o"/>
            </a:pPr>
            <a:r>
              <a:rPr lang="en-US" sz="1600" dirty="0" err="1">
                <a:solidFill>
                  <a:schemeClr val="lt1"/>
                </a:solidFill>
                <a:latin typeface="IBM Plex Sans Medium"/>
                <a:sym typeface="IBM Plex Sans Medium"/>
              </a:rPr>
              <a:t>Việc</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điều</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khiển</a:t>
            </a:r>
            <a:r>
              <a:rPr lang="en-US" sz="1600" dirty="0">
                <a:solidFill>
                  <a:schemeClr val="lt1"/>
                </a:solidFill>
                <a:latin typeface="IBM Plex Sans Medium"/>
                <a:sym typeface="IBM Plex Sans Medium"/>
              </a:rPr>
              <a:t> drone </a:t>
            </a:r>
            <a:r>
              <a:rPr lang="en-US" sz="1600" dirty="0" err="1">
                <a:solidFill>
                  <a:schemeClr val="lt1"/>
                </a:solidFill>
                <a:latin typeface="IBM Plex Sans Medium"/>
                <a:sym typeface="IBM Plex Sans Medium"/>
              </a:rPr>
              <a:t>vẫn</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dựa</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trên</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sự</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điều</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khiển</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chính</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của</a:t>
            </a:r>
            <a:r>
              <a:rPr lang="en-US" sz="1600" dirty="0">
                <a:solidFill>
                  <a:schemeClr val="lt1"/>
                </a:solidFill>
                <a:latin typeface="IBM Plex Sans Medium"/>
                <a:sym typeface="IBM Plex Sans Medium"/>
              </a:rPr>
              <a:t> con </a:t>
            </a:r>
            <a:r>
              <a:rPr lang="en-US" sz="1600" dirty="0" err="1">
                <a:solidFill>
                  <a:schemeClr val="lt1"/>
                </a:solidFill>
                <a:latin typeface="IBM Plex Sans Medium"/>
                <a:sym typeface="IBM Plex Sans Medium"/>
              </a:rPr>
              <a:t>người</a:t>
            </a:r>
            <a:r>
              <a:rPr lang="en-US" sz="1600" dirty="0">
                <a:solidFill>
                  <a:schemeClr val="lt1"/>
                </a:solidFill>
                <a:latin typeface="IBM Plex Sans Medium"/>
                <a:sym typeface="IBM Plex Sans Medium"/>
              </a:rPr>
              <a:t>.</a:t>
            </a:r>
          </a:p>
          <a:p>
            <a:pPr marL="285750" indent="-285750">
              <a:buClr>
                <a:schemeClr val="bg1"/>
              </a:buClr>
              <a:buFont typeface="Wingdings" panose="05000000000000000000" pitchFamily="2" charset="2"/>
              <a:buChar char="Ø"/>
            </a:pPr>
            <a:r>
              <a:rPr lang="en-US" sz="1600" dirty="0" err="1">
                <a:solidFill>
                  <a:schemeClr val="lt1"/>
                </a:solidFill>
                <a:latin typeface="IBM Plex Sans Medium"/>
                <a:sym typeface="IBM Plex Sans Medium"/>
              </a:rPr>
              <a:t>Xây</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dựng</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mô</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hình</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máy</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học</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giúp</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phát</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hiện</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các</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đối</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tượng</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trong</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không</a:t>
            </a:r>
            <a:r>
              <a:rPr lang="en-US" sz="1600" dirty="0">
                <a:solidFill>
                  <a:schemeClr val="lt1"/>
                </a:solidFill>
                <a:latin typeface="IBM Plex Sans Medium"/>
                <a:sym typeface="IBM Plex Sans Medium"/>
              </a:rPr>
              <a:t> </a:t>
            </a:r>
            <a:r>
              <a:rPr lang="en-US" sz="1600" dirty="0" err="1">
                <a:solidFill>
                  <a:schemeClr val="lt1"/>
                </a:solidFill>
                <a:latin typeface="IBM Plex Sans Medium"/>
                <a:sym typeface="IBM Plex Sans Medium"/>
              </a:rPr>
              <a:t>ảnh</a:t>
            </a:r>
            <a:r>
              <a:rPr lang="en-US" sz="1600" dirty="0">
                <a:solidFill>
                  <a:schemeClr val="lt1"/>
                </a:solidFill>
                <a:latin typeface="IBM Plex Sans Medium"/>
                <a:sym typeface="IBM Plex Sans Medium"/>
              </a:rPr>
              <a:t>.</a:t>
            </a:r>
          </a:p>
        </p:txBody>
      </p:sp>
      <p:sp>
        <p:nvSpPr>
          <p:cNvPr id="6" name="Google Shape;700;p66">
            <a:extLst>
              <a:ext uri="{FF2B5EF4-FFF2-40B4-BE49-F238E27FC236}">
                <a16:creationId xmlns:a16="http://schemas.microsoft.com/office/drawing/2014/main" id="{0272414A-8D62-D675-2CEB-2004470592C0}"/>
              </a:ext>
            </a:extLst>
          </p:cNvPr>
          <p:cNvSpPr/>
          <p:nvPr/>
        </p:nvSpPr>
        <p:spPr>
          <a:xfrm>
            <a:off x="3687975" y="1052698"/>
            <a:ext cx="5148294" cy="3040102"/>
          </a:xfrm>
          <a:prstGeom prst="snip2DiagRect">
            <a:avLst>
              <a:gd name="adj1" fmla="val 0"/>
              <a:gd name="adj2" fmla="val 22249"/>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How Ukrainian DIY Drones Are Taking Out Russian Tanks">
            <a:extLst>
              <a:ext uri="{FF2B5EF4-FFF2-40B4-BE49-F238E27FC236}">
                <a16:creationId xmlns:a16="http://schemas.microsoft.com/office/drawing/2014/main" id="{2660D0E3-A287-D4A8-8C29-A775EB160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505" y="1227300"/>
            <a:ext cx="2670590" cy="2600993"/>
          </a:xfrm>
          <a:prstGeom prst="flowChartConnector">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971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76"/>
          <p:cNvSpPr/>
          <p:nvPr/>
        </p:nvSpPr>
        <p:spPr>
          <a:xfrm>
            <a:off x="1375450" y="1091100"/>
            <a:ext cx="3042000" cy="29613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6"/>
          <p:cNvSpPr/>
          <p:nvPr/>
        </p:nvSpPr>
        <p:spPr>
          <a:xfrm>
            <a:off x="4726550" y="1091100"/>
            <a:ext cx="3042000" cy="29613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6"/>
          <p:cNvSpPr txBox="1">
            <a:spLocks noGrp="1"/>
          </p:cNvSpPr>
          <p:nvPr>
            <p:ph type="title"/>
          </p:nvPr>
        </p:nvSpPr>
        <p:spPr>
          <a:xfrm>
            <a:off x="1527848" y="1259665"/>
            <a:ext cx="25056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Input</a:t>
            </a:r>
            <a:endParaRPr dirty="0"/>
          </a:p>
        </p:txBody>
      </p:sp>
      <p:sp>
        <p:nvSpPr>
          <p:cNvPr id="913" name="Google Shape;913;p76"/>
          <p:cNvSpPr txBox="1">
            <a:spLocks noGrp="1"/>
          </p:cNvSpPr>
          <p:nvPr>
            <p:ph type="title" idx="2"/>
          </p:nvPr>
        </p:nvSpPr>
        <p:spPr>
          <a:xfrm>
            <a:off x="4945737" y="1271563"/>
            <a:ext cx="25056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Output</a:t>
            </a:r>
            <a:endParaRPr dirty="0"/>
          </a:p>
        </p:txBody>
      </p:sp>
      <mc:AlternateContent xmlns:mc="http://schemas.openxmlformats.org/markup-compatibility/2006" xmlns:a14="http://schemas.microsoft.com/office/drawing/2010/main">
        <mc:Choice Requires="a14">
          <p:sp>
            <p:nvSpPr>
              <p:cNvPr id="914" name="Google Shape;914;p76"/>
              <p:cNvSpPr txBox="1">
                <a:spLocks noGrp="1"/>
              </p:cNvSpPr>
              <p:nvPr>
                <p:ph type="subTitle" idx="1"/>
              </p:nvPr>
            </p:nvSpPr>
            <p:spPr>
              <a:xfrm>
                <a:off x="4945737" y="2310381"/>
                <a:ext cx="2505600" cy="12621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SzPct val="100000"/>
                  <a:buFont typeface="Courier New" panose="02070309020205020404" pitchFamily="49" charset="0"/>
                  <a:buChar char="o"/>
                </a:pPr>
                <a:r>
                  <a:rPr lang="en-US" dirty="0"/>
                  <a:t>L’ </a:t>
                </a:r>
                <a14:m>
                  <m:oMath xmlns:m="http://schemas.openxmlformats.org/officeDocument/2006/math">
                    <m:r>
                      <a:rPr lang="en-US"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m:t>
                    </m:r>
                    <m:r>
                      <a:rPr lang="en-US" b="0" i="1" smtClean="0">
                        <a:latin typeface="Cambria Math" panose="02040503050406030204" pitchFamily="18" charset="0"/>
                        <a:ea typeface="Cambria Math" panose="02040503050406030204" pitchFamily="18" charset="0"/>
                      </a:rPr>
                      <m:t>′</m:t>
                    </m:r>
                  </m:oMath>
                </a14:m>
                <a:r>
                  <a:rPr lang="en-US" dirty="0"/>
                  <a:t> = {</a:t>
                </a:r>
                <a:r>
                  <a:rPr lang="en-US" dirty="0" err="1"/>
                  <a:t>l’,b</a:t>
                </a:r>
                <a:r>
                  <a:rPr lang="en-US" dirty="0"/>
                  <a:t>’}</a:t>
                </a:r>
                <a:r>
                  <a:rPr lang="en-US" baseline="-25000" dirty="0"/>
                  <a:t>j = 1,2,…n  </a:t>
                </a:r>
                <a:r>
                  <a:rPr lang="en-US" dirty="0" err="1"/>
                  <a:t>trong</a:t>
                </a:r>
                <a:r>
                  <a:rPr lang="en-US" dirty="0"/>
                  <a:t> </a:t>
                </a:r>
                <a:r>
                  <a:rPr lang="en-US" dirty="0" err="1"/>
                  <a:t>đó</a:t>
                </a:r>
                <a:r>
                  <a:rPr lang="en-US" dirty="0"/>
                  <a:t> </a:t>
                </a:r>
                <a:r>
                  <a:rPr lang="en-US" dirty="0" err="1"/>
                  <a:t>l’</a:t>
                </a:r>
                <a:r>
                  <a:rPr lang="en-US" baseline="-25000" dirty="0" err="1"/>
                  <a:t>j</a:t>
                </a:r>
                <a:r>
                  <a:rPr lang="en-US" dirty="0"/>
                  <a:t> </a:t>
                </a:r>
                <a:r>
                  <a:rPr lang="en-US" dirty="0" err="1"/>
                  <a:t>là</a:t>
                </a:r>
                <a:r>
                  <a:rPr lang="en-US" dirty="0"/>
                  <a:t> </a:t>
                </a:r>
                <a:r>
                  <a:rPr lang="en-US" dirty="0" err="1"/>
                  <a:t>nhãn</a:t>
                </a:r>
                <a:r>
                  <a:rPr lang="en-US" dirty="0"/>
                  <a:t> </a:t>
                </a:r>
                <a:r>
                  <a:rPr lang="en-US" dirty="0" err="1"/>
                  <a:t>dự</a:t>
                </a:r>
                <a:r>
                  <a:rPr lang="en-US" dirty="0"/>
                  <a:t> </a:t>
                </a:r>
                <a:r>
                  <a:rPr lang="en-US" dirty="0" err="1"/>
                  <a:t>đoán</a:t>
                </a:r>
                <a:r>
                  <a:rPr lang="en-US" dirty="0"/>
                  <a:t> , </a:t>
                </a:r>
                <a:r>
                  <a:rPr lang="en-US" dirty="0" err="1"/>
                  <a:t>b’</a:t>
                </a:r>
                <a:r>
                  <a:rPr lang="en-US" baseline="-25000" dirty="0" err="1"/>
                  <a:t>j</a:t>
                </a:r>
                <a:r>
                  <a:rPr lang="en-US" dirty="0"/>
                  <a:t> = (</a:t>
                </a:r>
                <a:r>
                  <a:rPr lang="en-US" dirty="0" err="1"/>
                  <a:t>xj</a:t>
                </a:r>
                <a:r>
                  <a:rPr lang="en-US" dirty="0"/>
                  <a:t>​,</a:t>
                </a:r>
                <a:r>
                  <a:rPr lang="en-US" dirty="0" err="1"/>
                  <a:t>yj</a:t>
                </a:r>
                <a:r>
                  <a:rPr lang="en-US" dirty="0"/>
                  <a:t>​,</a:t>
                </a:r>
                <a:r>
                  <a:rPr lang="en-US" dirty="0" err="1"/>
                  <a:t>wj</a:t>
                </a:r>
                <a:r>
                  <a:rPr lang="en-US" dirty="0"/>
                  <a:t>​,</a:t>
                </a:r>
                <a:r>
                  <a:rPr lang="en-US" dirty="0" err="1"/>
                  <a:t>hj</a:t>
                </a:r>
                <a:r>
                  <a:rPr lang="en-US" dirty="0"/>
                  <a:t>​)</a:t>
                </a:r>
                <a:r>
                  <a:rPr lang="en-US" baseline="-25000" dirty="0"/>
                  <a:t> </a:t>
                </a:r>
                <a:r>
                  <a:rPr lang="en-US" dirty="0"/>
                  <a:t> </a:t>
                </a:r>
                <a:r>
                  <a:rPr lang="en-US" dirty="0" err="1"/>
                  <a:t>là</a:t>
                </a:r>
                <a:r>
                  <a:rPr lang="en-US" dirty="0"/>
                  <a:t> bounding box </a:t>
                </a:r>
                <a:r>
                  <a:rPr lang="en-US" dirty="0" err="1"/>
                  <a:t>dự</a:t>
                </a:r>
                <a:r>
                  <a:rPr lang="en-US" dirty="0"/>
                  <a:t> </a:t>
                </a:r>
                <a:r>
                  <a:rPr lang="en-US" dirty="0" err="1"/>
                  <a:t>đoán</a:t>
                </a:r>
                <a:r>
                  <a:rPr lang="en-US" dirty="0"/>
                  <a:t> </a:t>
                </a:r>
                <a:r>
                  <a:rPr lang="en-US" dirty="0" err="1"/>
                  <a:t>cho</a:t>
                </a:r>
                <a:r>
                  <a:rPr lang="en-US" dirty="0"/>
                  <a:t> </a:t>
                </a:r>
                <a:r>
                  <a:rPr lang="en-US" dirty="0" err="1"/>
                  <a:t>đối</a:t>
                </a:r>
                <a:r>
                  <a:rPr lang="en-US" dirty="0"/>
                  <a:t> </a:t>
                </a:r>
                <a:r>
                  <a:rPr lang="en-US" dirty="0" err="1"/>
                  <a:t>tượng</a:t>
                </a:r>
                <a:r>
                  <a:rPr lang="en-US" dirty="0"/>
                  <a:t> </a:t>
                </a:r>
                <a:r>
                  <a:rPr lang="en-US" dirty="0" err="1"/>
                  <a:t>i</a:t>
                </a:r>
                <a:r>
                  <a:rPr lang="en-US" baseline="-25000" dirty="0" err="1"/>
                  <a:t>j</a:t>
                </a:r>
                <a:endParaRPr dirty="0"/>
              </a:p>
            </p:txBody>
          </p:sp>
        </mc:Choice>
        <mc:Fallback xmlns="">
          <p:sp>
            <p:nvSpPr>
              <p:cNvPr id="914" name="Google Shape;914;p76"/>
              <p:cNvSpPr txBox="1">
                <a:spLocks noGrp="1" noRot="1" noChangeAspect="1" noMove="1" noResize="1" noEditPoints="1" noAdjustHandles="1" noChangeArrowheads="1" noChangeShapeType="1" noTextEdit="1"/>
              </p:cNvSpPr>
              <p:nvPr>
                <p:ph type="subTitle" idx="1"/>
              </p:nvPr>
            </p:nvSpPr>
            <p:spPr>
              <a:xfrm>
                <a:off x="4945737" y="2310381"/>
                <a:ext cx="2505600" cy="1262100"/>
              </a:xfrm>
              <a:prstGeom prst="rect">
                <a:avLst/>
              </a:prstGeom>
              <a:blipFill>
                <a:blip r:embed="rId3"/>
                <a:stretch>
                  <a:fillRect l="-487" r="-243" b="-966"/>
                </a:stretch>
              </a:blipFill>
            </p:spPr>
            <p:txBody>
              <a:bodyPr/>
              <a:lstStyle/>
              <a:p>
                <a:r>
                  <a:rPr lang="en-US">
                    <a:noFill/>
                  </a:rPr>
                  <a:t> </a:t>
                </a:r>
              </a:p>
            </p:txBody>
          </p:sp>
        </mc:Fallback>
      </mc:AlternateContent>
      <p:sp>
        <p:nvSpPr>
          <p:cNvPr id="915" name="Google Shape;915;p76"/>
          <p:cNvSpPr txBox="1">
            <a:spLocks noGrp="1"/>
          </p:cNvSpPr>
          <p:nvPr>
            <p:ph type="subTitle" idx="3"/>
          </p:nvPr>
        </p:nvSpPr>
        <p:spPr>
          <a:xfrm>
            <a:off x="1416347" y="2131491"/>
            <a:ext cx="3042000" cy="1640171"/>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SzPct val="100000"/>
              <a:buFont typeface="Courier New" panose="02070309020205020404" pitchFamily="49" charset="0"/>
              <a:buChar char="o"/>
            </a:pPr>
            <a:r>
              <a:rPr lang="en-US" dirty="0"/>
              <a:t>D = {I,L}</a:t>
            </a:r>
          </a:p>
          <a:p>
            <a:pPr marL="285750" lvl="0" indent="-285750" algn="l" rtl="0">
              <a:spcBef>
                <a:spcPts val="0"/>
              </a:spcBef>
              <a:spcAft>
                <a:spcPts val="0"/>
              </a:spcAft>
              <a:buSzPct val="100000"/>
              <a:buFont typeface="Courier New" panose="02070309020205020404" pitchFamily="49" charset="0"/>
              <a:buChar char="o"/>
            </a:pPr>
            <a:r>
              <a:rPr lang="en-US" dirty="0"/>
              <a:t>D’ = {I’}</a:t>
            </a:r>
          </a:p>
          <a:p>
            <a:pPr marL="285750" lvl="0" indent="-285750" algn="l" rtl="0">
              <a:spcBef>
                <a:spcPts val="0"/>
              </a:spcBef>
              <a:spcAft>
                <a:spcPts val="0"/>
              </a:spcAft>
              <a:buSzPct val="100000"/>
              <a:buFont typeface="Wingdings" panose="05000000000000000000" pitchFamily="2" charset="2"/>
              <a:buChar char="Ø"/>
            </a:pPr>
            <a:r>
              <a:rPr lang="en-US" dirty="0" err="1"/>
              <a:t>Dữ</a:t>
            </a:r>
            <a:r>
              <a:rPr lang="en-US" dirty="0"/>
              <a:t> </a:t>
            </a:r>
            <a:r>
              <a:rPr lang="en-US" dirty="0" err="1"/>
              <a:t>liệu</a:t>
            </a:r>
            <a:r>
              <a:rPr lang="en-US" dirty="0"/>
              <a:t> </a:t>
            </a:r>
            <a:r>
              <a:rPr lang="en-US" dirty="0" err="1"/>
              <a:t>hình</a:t>
            </a:r>
            <a:r>
              <a:rPr lang="en-US" dirty="0"/>
              <a:t> </a:t>
            </a:r>
            <a:r>
              <a:rPr lang="en-US" dirty="0" err="1"/>
              <a:t>ảnh</a:t>
            </a:r>
            <a:r>
              <a:rPr lang="en-US" dirty="0"/>
              <a:t>: I = {</a:t>
            </a:r>
            <a:r>
              <a:rPr lang="en-US" dirty="0" err="1"/>
              <a:t>i</a:t>
            </a:r>
            <a:r>
              <a:rPr lang="en-US" dirty="0"/>
              <a:t>}</a:t>
            </a:r>
            <a:r>
              <a:rPr lang="en-US" baseline="-25000" dirty="0"/>
              <a:t>j = 1,2,…n   </a:t>
            </a:r>
            <a:r>
              <a:rPr lang="en-US" dirty="0" err="1"/>
              <a:t>trong</a:t>
            </a:r>
            <a:r>
              <a:rPr lang="en-US" dirty="0"/>
              <a:t> </a:t>
            </a:r>
            <a:r>
              <a:rPr lang="en-US" dirty="0" err="1"/>
              <a:t>đó</a:t>
            </a:r>
            <a:r>
              <a:rPr lang="en-US" dirty="0"/>
              <a:t> </a:t>
            </a:r>
            <a:r>
              <a:rPr lang="en-US" dirty="0" err="1"/>
              <a:t>i</a:t>
            </a:r>
            <a:r>
              <a:rPr lang="en-US" baseline="-25000" dirty="0" err="1"/>
              <a:t>j</a:t>
            </a:r>
            <a:r>
              <a:rPr lang="en-US" dirty="0"/>
              <a:t> </a:t>
            </a:r>
            <a:r>
              <a:rPr lang="en-US" dirty="0" err="1"/>
              <a:t>là</a:t>
            </a:r>
            <a:r>
              <a:rPr lang="en-US" dirty="0"/>
              <a:t> </a:t>
            </a:r>
            <a:r>
              <a:rPr lang="en-US" dirty="0" err="1"/>
              <a:t>ảnh</a:t>
            </a:r>
            <a:r>
              <a:rPr lang="en-US" dirty="0"/>
              <a:t> </a:t>
            </a:r>
            <a:r>
              <a:rPr lang="en-US" dirty="0" err="1"/>
              <a:t>chứa</a:t>
            </a:r>
            <a:r>
              <a:rPr lang="en-US" dirty="0"/>
              <a:t> </a:t>
            </a:r>
            <a:r>
              <a:rPr lang="en-US" dirty="0" err="1"/>
              <a:t>đối</a:t>
            </a:r>
            <a:r>
              <a:rPr lang="en-US" dirty="0"/>
              <a:t> </a:t>
            </a:r>
            <a:r>
              <a:rPr lang="en-US" dirty="0" err="1"/>
              <a:t>tượng</a:t>
            </a:r>
            <a:r>
              <a:rPr lang="en-US" dirty="0"/>
              <a:t> </a:t>
            </a:r>
            <a:r>
              <a:rPr lang="en-US" dirty="0" err="1"/>
              <a:t>cần</a:t>
            </a:r>
            <a:r>
              <a:rPr lang="en-US" dirty="0"/>
              <a:t> </a:t>
            </a:r>
            <a:r>
              <a:rPr lang="en-US" dirty="0" err="1"/>
              <a:t>xét</a:t>
            </a:r>
            <a:r>
              <a:rPr lang="en-US" dirty="0"/>
              <a:t> </a:t>
            </a:r>
          </a:p>
          <a:p>
            <a:pPr marL="285750" lvl="0" indent="-285750" algn="l" rtl="0">
              <a:spcBef>
                <a:spcPts val="0"/>
              </a:spcBef>
              <a:spcAft>
                <a:spcPts val="0"/>
              </a:spcAft>
              <a:buSzPct val="100000"/>
              <a:buFont typeface="Wingdings" panose="05000000000000000000" pitchFamily="2" charset="2"/>
              <a:buChar char="Ø"/>
            </a:pPr>
            <a:r>
              <a:rPr lang="en-US" dirty="0" err="1"/>
              <a:t>Dữ</a:t>
            </a:r>
            <a:r>
              <a:rPr lang="en-US" dirty="0"/>
              <a:t> </a:t>
            </a:r>
            <a:r>
              <a:rPr lang="en-US" dirty="0" err="1"/>
              <a:t>liệu</a:t>
            </a:r>
            <a:r>
              <a:rPr lang="en-US" dirty="0"/>
              <a:t> </a:t>
            </a:r>
            <a:r>
              <a:rPr lang="en-US" dirty="0" err="1"/>
              <a:t>nhãn</a:t>
            </a:r>
            <a:r>
              <a:rPr lang="en-US" dirty="0"/>
              <a:t> : L = {</a:t>
            </a:r>
            <a:r>
              <a:rPr lang="en-US" dirty="0" err="1"/>
              <a:t>l,b</a:t>
            </a:r>
            <a:r>
              <a:rPr lang="en-US" dirty="0"/>
              <a:t>}</a:t>
            </a:r>
            <a:r>
              <a:rPr lang="en-US" baseline="-25000" dirty="0"/>
              <a:t>j = 1,2,…n  </a:t>
            </a:r>
            <a:r>
              <a:rPr lang="en-US" dirty="0" err="1"/>
              <a:t>trong</a:t>
            </a:r>
            <a:r>
              <a:rPr lang="en-US" dirty="0"/>
              <a:t> </a:t>
            </a:r>
            <a:r>
              <a:rPr lang="en-US" dirty="0" err="1"/>
              <a:t>đó</a:t>
            </a:r>
            <a:r>
              <a:rPr lang="en-US" dirty="0"/>
              <a:t> </a:t>
            </a:r>
            <a:r>
              <a:rPr lang="en-US" dirty="0" err="1"/>
              <a:t>l</a:t>
            </a:r>
            <a:r>
              <a:rPr lang="en-US" baseline="-25000" dirty="0" err="1"/>
              <a:t>j</a:t>
            </a:r>
            <a:r>
              <a:rPr lang="en-US" dirty="0"/>
              <a:t> </a:t>
            </a:r>
            <a:r>
              <a:rPr lang="en-US" dirty="0" err="1"/>
              <a:t>là</a:t>
            </a:r>
            <a:r>
              <a:rPr lang="en-US" dirty="0"/>
              <a:t> </a:t>
            </a:r>
            <a:r>
              <a:rPr lang="en-US" dirty="0" err="1"/>
              <a:t>nhãn</a:t>
            </a:r>
            <a:r>
              <a:rPr lang="en-US" dirty="0"/>
              <a:t> </a:t>
            </a:r>
            <a:r>
              <a:rPr lang="en-US" dirty="0" err="1"/>
              <a:t>tương</a:t>
            </a:r>
            <a:r>
              <a:rPr lang="en-US" dirty="0"/>
              <a:t> </a:t>
            </a:r>
            <a:r>
              <a:rPr lang="en-US" dirty="0" err="1"/>
              <a:t>ứng</a:t>
            </a:r>
            <a:r>
              <a:rPr lang="en-US" dirty="0"/>
              <a:t> </a:t>
            </a:r>
            <a:r>
              <a:rPr lang="en-US" dirty="0" err="1"/>
              <a:t>với</a:t>
            </a:r>
            <a:r>
              <a:rPr lang="en-US" dirty="0"/>
              <a:t> </a:t>
            </a:r>
            <a:r>
              <a:rPr lang="en-US" dirty="0" err="1"/>
              <a:t>đối</a:t>
            </a:r>
            <a:r>
              <a:rPr lang="en-US" dirty="0"/>
              <a:t> </a:t>
            </a:r>
            <a:r>
              <a:rPr lang="en-US" dirty="0" err="1"/>
              <a:t>tượng</a:t>
            </a:r>
            <a:r>
              <a:rPr lang="en-US" dirty="0"/>
              <a:t> </a:t>
            </a:r>
            <a:r>
              <a:rPr lang="en-US" dirty="0" err="1"/>
              <a:t>i</a:t>
            </a:r>
            <a:r>
              <a:rPr lang="en-US" baseline="-25000" dirty="0" err="1"/>
              <a:t>j</a:t>
            </a:r>
            <a:r>
              <a:rPr lang="en-US" dirty="0"/>
              <a:t> , </a:t>
            </a:r>
            <a:r>
              <a:rPr lang="en-US" dirty="0" err="1"/>
              <a:t>bj</a:t>
            </a:r>
            <a:r>
              <a:rPr lang="en-US" dirty="0"/>
              <a:t> = (xi​,</a:t>
            </a:r>
            <a:r>
              <a:rPr lang="en-US" dirty="0" err="1"/>
              <a:t>yi</a:t>
            </a:r>
            <a:r>
              <a:rPr lang="en-US" dirty="0"/>
              <a:t>​,</a:t>
            </a:r>
            <a:r>
              <a:rPr lang="en-US" dirty="0" err="1"/>
              <a:t>wi</a:t>
            </a:r>
            <a:r>
              <a:rPr lang="en-US" dirty="0"/>
              <a:t>​,hi​) </a:t>
            </a:r>
            <a:r>
              <a:rPr lang="en-US" dirty="0" err="1"/>
              <a:t>là</a:t>
            </a:r>
            <a:r>
              <a:rPr lang="en-US" dirty="0"/>
              <a:t> </a:t>
            </a:r>
            <a:r>
              <a:rPr lang="en-US" dirty="0" err="1"/>
              <a:t>tọa</a:t>
            </a:r>
            <a:r>
              <a:rPr lang="en-US" dirty="0"/>
              <a:t> </a:t>
            </a:r>
            <a:r>
              <a:rPr lang="en-US" dirty="0" err="1"/>
              <a:t>độ</a:t>
            </a:r>
            <a:r>
              <a:rPr lang="en-US" dirty="0"/>
              <a:t> bounding box </a:t>
            </a:r>
            <a:r>
              <a:rPr lang="en-US" dirty="0" err="1"/>
              <a:t>chứa</a:t>
            </a:r>
            <a:r>
              <a:rPr lang="en-US" dirty="0"/>
              <a:t> </a:t>
            </a:r>
            <a:r>
              <a:rPr lang="en-US" dirty="0" err="1"/>
              <a:t>đối</a:t>
            </a:r>
            <a:r>
              <a:rPr lang="en-US" dirty="0"/>
              <a:t> </a:t>
            </a:r>
            <a:r>
              <a:rPr lang="en-US" dirty="0" err="1"/>
              <a:t>tượng</a:t>
            </a:r>
            <a:r>
              <a:rPr lang="en-US" dirty="0"/>
              <a:t> </a:t>
            </a:r>
            <a:r>
              <a:rPr lang="en-US" dirty="0" err="1"/>
              <a:t>đó</a:t>
            </a:r>
            <a:endParaRPr baseline="-25000" dirty="0"/>
          </a:p>
        </p:txBody>
      </p:sp>
      <p:grpSp>
        <p:nvGrpSpPr>
          <p:cNvPr id="922" name="Google Shape;922;p76"/>
          <p:cNvGrpSpPr/>
          <p:nvPr/>
        </p:nvGrpSpPr>
        <p:grpSpPr>
          <a:xfrm rot="10800000" flipH="1">
            <a:off x="1375452" y="1652799"/>
            <a:ext cx="2724785" cy="350705"/>
            <a:chOff x="198225" y="4390550"/>
            <a:chExt cx="3765075" cy="484600"/>
          </a:xfrm>
        </p:grpSpPr>
        <p:sp>
          <p:nvSpPr>
            <p:cNvPr id="923" name="Google Shape;923;p76"/>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6"/>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76"/>
          <p:cNvGrpSpPr/>
          <p:nvPr/>
        </p:nvGrpSpPr>
        <p:grpSpPr>
          <a:xfrm rot="10800000" flipH="1">
            <a:off x="4726552" y="1652799"/>
            <a:ext cx="2724785" cy="350705"/>
            <a:chOff x="198225" y="4390550"/>
            <a:chExt cx="3765075" cy="484600"/>
          </a:xfrm>
        </p:grpSpPr>
        <p:sp>
          <p:nvSpPr>
            <p:cNvPr id="926" name="Google Shape;926;p76"/>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6"/>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24048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102"/>
          <p:cNvSpPr/>
          <p:nvPr/>
        </p:nvSpPr>
        <p:spPr>
          <a:xfrm>
            <a:off x="1511383" y="1467461"/>
            <a:ext cx="933000" cy="93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4" name="Google Shape;1534;p102"/>
          <p:cNvGrpSpPr/>
          <p:nvPr/>
        </p:nvGrpSpPr>
        <p:grpSpPr>
          <a:xfrm>
            <a:off x="713108" y="2757777"/>
            <a:ext cx="2529550" cy="1825931"/>
            <a:chOff x="713100" y="1597775"/>
            <a:chExt cx="5712625" cy="3217500"/>
          </a:xfrm>
        </p:grpSpPr>
        <p:sp>
          <p:nvSpPr>
            <p:cNvPr id="1535" name="Google Shape;1535;p102"/>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02"/>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102"/>
          <p:cNvGrpSpPr/>
          <p:nvPr/>
        </p:nvGrpSpPr>
        <p:grpSpPr>
          <a:xfrm>
            <a:off x="3307252" y="1415052"/>
            <a:ext cx="2529550" cy="1825931"/>
            <a:chOff x="713100" y="1597775"/>
            <a:chExt cx="5712625" cy="3217500"/>
          </a:xfrm>
        </p:grpSpPr>
        <p:sp>
          <p:nvSpPr>
            <p:cNvPr id="1538" name="Google Shape;1538;p102"/>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02"/>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102"/>
          <p:cNvGrpSpPr/>
          <p:nvPr/>
        </p:nvGrpSpPr>
        <p:grpSpPr>
          <a:xfrm>
            <a:off x="5901396" y="2757777"/>
            <a:ext cx="2529550" cy="1825931"/>
            <a:chOff x="713100" y="1597775"/>
            <a:chExt cx="5712625" cy="3217500"/>
          </a:xfrm>
        </p:grpSpPr>
        <p:sp>
          <p:nvSpPr>
            <p:cNvPr id="1541" name="Google Shape;1541;p102"/>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02"/>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102"/>
          <p:cNvSpPr txBox="1">
            <a:spLocks noGrp="1"/>
          </p:cNvSpPr>
          <p:nvPr>
            <p:ph type="title"/>
          </p:nvPr>
        </p:nvSpPr>
        <p:spPr>
          <a:xfrm>
            <a:off x="862475" y="3023088"/>
            <a:ext cx="2230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Military</a:t>
            </a:r>
            <a:endParaRPr dirty="0"/>
          </a:p>
        </p:txBody>
      </p:sp>
      <p:sp>
        <p:nvSpPr>
          <p:cNvPr id="1544" name="Google Shape;1544;p102"/>
          <p:cNvSpPr txBox="1">
            <a:spLocks noGrp="1"/>
          </p:cNvSpPr>
          <p:nvPr>
            <p:ph type="title" idx="6"/>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Application</a:t>
            </a:r>
            <a:endParaRPr dirty="0"/>
          </a:p>
        </p:txBody>
      </p:sp>
      <p:sp>
        <p:nvSpPr>
          <p:cNvPr id="1545" name="Google Shape;1545;p102"/>
          <p:cNvSpPr txBox="1">
            <a:spLocks noGrp="1"/>
          </p:cNvSpPr>
          <p:nvPr>
            <p:ph type="subTitle" idx="1"/>
          </p:nvPr>
        </p:nvSpPr>
        <p:spPr>
          <a:xfrm>
            <a:off x="782073" y="3700910"/>
            <a:ext cx="2441566"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a:t>
            </a:r>
            <a:r>
              <a:rPr lang="en" dirty="0"/>
              <a:t>pv drone, determine the tagert,…</a:t>
            </a:r>
            <a:endParaRPr dirty="0"/>
          </a:p>
        </p:txBody>
      </p:sp>
      <p:sp>
        <p:nvSpPr>
          <p:cNvPr id="1546" name="Google Shape;1546;p102"/>
          <p:cNvSpPr txBox="1">
            <a:spLocks noGrp="1"/>
          </p:cNvSpPr>
          <p:nvPr>
            <p:ph type="title" idx="2"/>
          </p:nvPr>
        </p:nvSpPr>
        <p:spPr>
          <a:xfrm>
            <a:off x="3418642" y="1631561"/>
            <a:ext cx="2356777"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security</a:t>
            </a:r>
            <a:endParaRPr dirty="0"/>
          </a:p>
        </p:txBody>
      </p:sp>
      <p:sp>
        <p:nvSpPr>
          <p:cNvPr id="1547" name="Google Shape;1547;p102"/>
          <p:cNvSpPr txBox="1">
            <a:spLocks noGrp="1"/>
          </p:cNvSpPr>
          <p:nvPr>
            <p:ph type="subTitle" idx="3"/>
          </p:nvPr>
        </p:nvSpPr>
        <p:spPr>
          <a:xfrm>
            <a:off x="2703119" y="2408066"/>
            <a:ext cx="3861356" cy="357263"/>
          </a:xfrm>
          <a:prstGeom prst="flowChartConnector">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a:t>
            </a:r>
            <a:r>
              <a:rPr lang="en" dirty="0"/>
              <a:t>ehicle tracking, monitor,…</a:t>
            </a:r>
            <a:endParaRPr dirty="0"/>
          </a:p>
        </p:txBody>
      </p:sp>
      <p:sp>
        <p:nvSpPr>
          <p:cNvPr id="1548" name="Google Shape;1548;p102"/>
          <p:cNvSpPr txBox="1">
            <a:spLocks noGrp="1"/>
          </p:cNvSpPr>
          <p:nvPr>
            <p:ph type="title" idx="4"/>
          </p:nvPr>
        </p:nvSpPr>
        <p:spPr>
          <a:xfrm>
            <a:off x="5882327" y="2890654"/>
            <a:ext cx="2694315"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Environment</a:t>
            </a:r>
            <a:endParaRPr sz="3200" dirty="0"/>
          </a:p>
        </p:txBody>
      </p:sp>
      <p:sp>
        <p:nvSpPr>
          <p:cNvPr id="1549" name="Google Shape;1549;p102"/>
          <p:cNvSpPr txBox="1">
            <a:spLocks noGrp="1"/>
          </p:cNvSpPr>
          <p:nvPr>
            <p:ph type="subTitle" idx="5"/>
          </p:nvPr>
        </p:nvSpPr>
        <p:spPr>
          <a:xfrm>
            <a:off x="6050771" y="3719563"/>
            <a:ext cx="22308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Monitor and protect wildlife</a:t>
            </a:r>
            <a:endParaRPr dirty="0"/>
          </a:p>
        </p:txBody>
      </p:sp>
      <p:grpSp>
        <p:nvGrpSpPr>
          <p:cNvPr id="1550" name="Google Shape;1550;p102"/>
          <p:cNvGrpSpPr/>
          <p:nvPr/>
        </p:nvGrpSpPr>
        <p:grpSpPr>
          <a:xfrm>
            <a:off x="1793838" y="1766760"/>
            <a:ext cx="368091" cy="334402"/>
            <a:chOff x="-62518200" y="2692475"/>
            <a:chExt cx="318225" cy="289100"/>
          </a:xfrm>
        </p:grpSpPr>
        <p:sp>
          <p:nvSpPr>
            <p:cNvPr id="1551" name="Google Shape;1551;p102"/>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02"/>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102"/>
          <p:cNvSpPr/>
          <p:nvPr/>
        </p:nvSpPr>
        <p:spPr>
          <a:xfrm>
            <a:off x="4105527" y="3671102"/>
            <a:ext cx="933000" cy="93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4" name="Google Shape;1554;p102"/>
          <p:cNvGrpSpPr/>
          <p:nvPr/>
        </p:nvGrpSpPr>
        <p:grpSpPr>
          <a:xfrm>
            <a:off x="4387982" y="3970401"/>
            <a:ext cx="368091" cy="334402"/>
            <a:chOff x="-62518200" y="2692475"/>
            <a:chExt cx="318225" cy="289100"/>
          </a:xfrm>
        </p:grpSpPr>
        <p:sp>
          <p:nvSpPr>
            <p:cNvPr id="1555" name="Google Shape;1555;p102"/>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02"/>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7" name="Google Shape;1557;p102"/>
          <p:cNvSpPr/>
          <p:nvPr/>
        </p:nvSpPr>
        <p:spPr>
          <a:xfrm>
            <a:off x="6699671" y="1467461"/>
            <a:ext cx="933000" cy="93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102"/>
          <p:cNvGrpSpPr/>
          <p:nvPr/>
        </p:nvGrpSpPr>
        <p:grpSpPr>
          <a:xfrm>
            <a:off x="6982125" y="1766760"/>
            <a:ext cx="368091" cy="334402"/>
            <a:chOff x="-62518200" y="2692475"/>
            <a:chExt cx="318225" cy="289100"/>
          </a:xfrm>
        </p:grpSpPr>
        <p:sp>
          <p:nvSpPr>
            <p:cNvPr id="1559" name="Google Shape;1559;p102"/>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02"/>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61" name="Google Shape;1561;p102"/>
          <p:cNvCxnSpPr/>
          <p:nvPr/>
        </p:nvCxnSpPr>
        <p:spPr>
          <a:xfrm>
            <a:off x="4572027" y="3242769"/>
            <a:ext cx="0" cy="440700"/>
          </a:xfrm>
          <a:prstGeom prst="straightConnector1">
            <a:avLst/>
          </a:prstGeom>
          <a:noFill/>
          <a:ln w="9525" cap="flat" cmpd="sng">
            <a:solidFill>
              <a:schemeClr val="lt1"/>
            </a:solidFill>
            <a:prstDash val="solid"/>
            <a:round/>
            <a:headEnd type="none" w="med" len="med"/>
            <a:tailEnd type="none" w="med" len="med"/>
          </a:ln>
        </p:spPr>
      </p:cxnSp>
      <p:cxnSp>
        <p:nvCxnSpPr>
          <p:cNvPr id="1562" name="Google Shape;1562;p102"/>
          <p:cNvCxnSpPr/>
          <p:nvPr/>
        </p:nvCxnSpPr>
        <p:spPr>
          <a:xfrm>
            <a:off x="1977883" y="2404220"/>
            <a:ext cx="0" cy="440700"/>
          </a:xfrm>
          <a:prstGeom prst="straightConnector1">
            <a:avLst/>
          </a:prstGeom>
          <a:noFill/>
          <a:ln w="9525" cap="flat" cmpd="sng">
            <a:solidFill>
              <a:schemeClr val="lt1"/>
            </a:solidFill>
            <a:prstDash val="solid"/>
            <a:round/>
            <a:headEnd type="none" w="med" len="med"/>
            <a:tailEnd type="none" w="med" len="med"/>
          </a:ln>
        </p:spPr>
      </p:cxnSp>
      <p:cxnSp>
        <p:nvCxnSpPr>
          <p:cNvPr id="1563" name="Google Shape;1563;p102"/>
          <p:cNvCxnSpPr/>
          <p:nvPr/>
        </p:nvCxnSpPr>
        <p:spPr>
          <a:xfrm>
            <a:off x="7166171" y="2404220"/>
            <a:ext cx="0" cy="440700"/>
          </a:xfrm>
          <a:prstGeom prst="straightConnector1">
            <a:avLst/>
          </a:prstGeom>
          <a:noFill/>
          <a:ln w="9525" cap="flat" cmpd="sng">
            <a:solidFill>
              <a:schemeClr val="lt1"/>
            </a:solidFill>
            <a:prstDash val="solid"/>
            <a:round/>
            <a:headEnd type="none" w="med" len="med"/>
            <a:tailEnd type="none" w="med" len="med"/>
          </a:ln>
        </p:spPr>
      </p:cxnSp>
      <p:grpSp>
        <p:nvGrpSpPr>
          <p:cNvPr id="1564" name="Google Shape;1564;p102"/>
          <p:cNvGrpSpPr/>
          <p:nvPr/>
        </p:nvGrpSpPr>
        <p:grpSpPr>
          <a:xfrm>
            <a:off x="7231801" y="1206662"/>
            <a:ext cx="1160092" cy="63948"/>
            <a:chOff x="3779200" y="1371600"/>
            <a:chExt cx="1992600" cy="109500"/>
          </a:xfrm>
        </p:grpSpPr>
        <p:sp>
          <p:nvSpPr>
            <p:cNvPr id="1565" name="Google Shape;1565;p102"/>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02"/>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02"/>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02"/>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02"/>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02"/>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Why is Wildlife Conservation Crucial to a Sustainable Future?">
            <a:extLst>
              <a:ext uri="{FF2B5EF4-FFF2-40B4-BE49-F238E27FC236}">
                <a16:creationId xmlns:a16="http://schemas.microsoft.com/office/drawing/2014/main" id="{390AF3E7-1A9B-08DC-2274-4C0314487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671" y="1467875"/>
            <a:ext cx="932946" cy="93300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3076" name="Picture 4" descr="The Role of IoT in Vehicle Monitoring and Fleet Management">
            <a:extLst>
              <a:ext uri="{FF2B5EF4-FFF2-40B4-BE49-F238E27FC236}">
                <a16:creationId xmlns:a16="http://schemas.microsoft.com/office/drawing/2014/main" id="{13FFC033-E9E6-A498-2B77-3CBD3B2945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4797" y="3677373"/>
            <a:ext cx="933000" cy="920633"/>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3080" name="Picture 8" descr="This Air Force Targeting AI Thought It Had a 90% Success Rate. It Was More  Like 25% - Defense One">
            <a:extLst>
              <a:ext uri="{FF2B5EF4-FFF2-40B4-BE49-F238E27FC236}">
                <a16:creationId xmlns:a16="http://schemas.microsoft.com/office/drawing/2014/main" id="{09A552F7-91E6-D8E0-52D2-32E19DA281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1329" y="1481515"/>
            <a:ext cx="933000" cy="916124"/>
          </a:xfrm>
          <a:prstGeom prst="flowChartConnector">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272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297400" y="1705350"/>
            <a:ext cx="4319100" cy="17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Method</a:t>
            </a:r>
            <a:endParaRPr dirty="0"/>
          </a:p>
        </p:txBody>
      </p:sp>
      <p:sp>
        <p:nvSpPr>
          <p:cNvPr id="725" name="Google Shape;725;p67"/>
          <p:cNvSpPr txBox="1">
            <a:spLocks noGrp="1"/>
          </p:cNvSpPr>
          <p:nvPr>
            <p:ph type="subTitle" idx="1"/>
          </p:nvPr>
        </p:nvSpPr>
        <p:spPr>
          <a:xfrm>
            <a:off x="3297400" y="3015800"/>
            <a:ext cx="30687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enter a subtitle here if you need it</a:t>
            </a:r>
            <a:endParaRPr dirty="0"/>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3667423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70"/>
          <p:cNvSpPr txBox="1">
            <a:spLocks noGrp="1"/>
          </p:cNvSpPr>
          <p:nvPr>
            <p:ph type="title"/>
          </p:nvPr>
        </p:nvSpPr>
        <p:spPr>
          <a:xfrm>
            <a:off x="191470" y="392588"/>
            <a:ext cx="3661500" cy="18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Yolo – you only look once</a:t>
            </a:r>
            <a:endParaRPr dirty="0"/>
          </a:p>
        </p:txBody>
      </p:sp>
      <p:grpSp>
        <p:nvGrpSpPr>
          <p:cNvPr id="773" name="Google Shape;773;p70"/>
          <p:cNvGrpSpPr/>
          <p:nvPr/>
        </p:nvGrpSpPr>
        <p:grpSpPr>
          <a:xfrm>
            <a:off x="106250" y="1611723"/>
            <a:ext cx="3765075" cy="484600"/>
            <a:chOff x="198225" y="4390550"/>
            <a:chExt cx="3765075" cy="484600"/>
          </a:xfrm>
        </p:grpSpPr>
        <p:sp>
          <p:nvSpPr>
            <p:cNvPr id="774" name="Google Shape;774;p70"/>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70"/>
          <p:cNvGrpSpPr/>
          <p:nvPr/>
        </p:nvGrpSpPr>
        <p:grpSpPr>
          <a:xfrm>
            <a:off x="3575862" y="649031"/>
            <a:ext cx="685039" cy="255416"/>
            <a:chOff x="4042650" y="642025"/>
            <a:chExt cx="1154625" cy="430500"/>
          </a:xfrm>
        </p:grpSpPr>
        <p:sp>
          <p:nvSpPr>
            <p:cNvPr id="777" name="Google Shape;777;p7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70"/>
          <p:cNvGrpSpPr/>
          <p:nvPr/>
        </p:nvGrpSpPr>
        <p:grpSpPr>
          <a:xfrm>
            <a:off x="922752" y="1960852"/>
            <a:ext cx="1163678" cy="63948"/>
            <a:chOff x="3779200" y="1371600"/>
            <a:chExt cx="1992600" cy="109500"/>
          </a:xfrm>
        </p:grpSpPr>
        <p:sp>
          <p:nvSpPr>
            <p:cNvPr id="780" name="Google Shape;780;p7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6" name="Google Shape;786;p70"/>
          <p:cNvPicPr preferRelativeResize="0"/>
          <p:nvPr/>
        </p:nvPicPr>
        <p:blipFill rotWithShape="1">
          <a:blip r:embed="rId3">
            <a:alphaModFix/>
          </a:blip>
          <a:srcRect l="33717"/>
          <a:stretch/>
        </p:blipFill>
        <p:spPr>
          <a:xfrm>
            <a:off x="5125875" y="783900"/>
            <a:ext cx="3173700" cy="3575700"/>
          </a:xfrm>
          <a:prstGeom prst="snip2DiagRect">
            <a:avLst>
              <a:gd name="adj1" fmla="val 0"/>
              <a:gd name="adj2" fmla="val 16667"/>
            </a:avLst>
          </a:prstGeom>
          <a:noFill/>
          <a:ln>
            <a:noFill/>
          </a:ln>
        </p:spPr>
      </p:pic>
      <p:sp>
        <p:nvSpPr>
          <p:cNvPr id="787" name="Google Shape;787;p70"/>
          <p:cNvSpPr/>
          <p:nvPr/>
        </p:nvSpPr>
        <p:spPr>
          <a:xfrm>
            <a:off x="5350812" y="1028706"/>
            <a:ext cx="3173100" cy="3575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0"/>
          <p:cNvSpPr/>
          <p:nvPr/>
        </p:nvSpPr>
        <p:spPr>
          <a:xfrm>
            <a:off x="4439662" y="2247393"/>
            <a:ext cx="295463" cy="255416"/>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FE741954-CDB3-6E57-FB99-42EC74EA29BE}"/>
              </a:ext>
            </a:extLst>
          </p:cNvPr>
          <p:cNvSpPr txBox="1"/>
          <p:nvPr/>
        </p:nvSpPr>
        <p:spPr>
          <a:xfrm>
            <a:off x="92664" y="2202682"/>
            <a:ext cx="4234529" cy="2462213"/>
          </a:xfrm>
          <a:prstGeom prst="rect">
            <a:avLst/>
          </a:prstGeom>
          <a:noFill/>
        </p:spPr>
        <p:txBody>
          <a:bodyPr wrap="square">
            <a:spAutoFit/>
          </a:bodyPr>
          <a:lstStyle/>
          <a:p>
            <a:pPr marL="285750" indent="-285750" algn="l">
              <a:buClr>
                <a:schemeClr val="bg1"/>
              </a:buClr>
              <a:buFont typeface="Courier New" panose="02070309020205020404" pitchFamily="49" charset="0"/>
              <a:buChar char="o"/>
            </a:pPr>
            <a:r>
              <a:rPr lang="vi-VN" dirty="0">
                <a:solidFill>
                  <a:schemeClr val="lt1"/>
                </a:solidFill>
                <a:latin typeface="IBM Plex Sans"/>
                <a:sym typeface="IBM Plex Sans"/>
              </a:rPr>
              <a:t>YOLO được giới thiệu lần đầu tiên bởi Joseph Redmon và các đồng nghiệp vào năm 2015. </a:t>
            </a:r>
            <a:endParaRPr lang="en-US" dirty="0">
              <a:solidFill>
                <a:schemeClr val="lt1"/>
              </a:solidFill>
              <a:latin typeface="IBM Plex Sans"/>
              <a:sym typeface="IBM Plex Sans"/>
            </a:endParaRPr>
          </a:p>
          <a:p>
            <a:pPr marL="285750" indent="-285750" algn="l">
              <a:buClr>
                <a:schemeClr val="bg1"/>
              </a:buClr>
              <a:buFont typeface="Courier New" panose="02070309020205020404" pitchFamily="49" charset="0"/>
              <a:buChar char="o"/>
            </a:pPr>
            <a:endParaRPr lang="en-US" dirty="0">
              <a:solidFill>
                <a:schemeClr val="lt1"/>
              </a:solidFill>
              <a:latin typeface="IBM Plex Sans"/>
              <a:sym typeface="IBM Plex Sans"/>
            </a:endParaRPr>
          </a:p>
          <a:p>
            <a:pPr marL="285750" indent="-285750" algn="l">
              <a:buClr>
                <a:schemeClr val="bg1"/>
              </a:buClr>
              <a:buFont typeface="Courier New" panose="02070309020205020404" pitchFamily="49" charset="0"/>
              <a:buChar char="o"/>
            </a:pPr>
            <a:r>
              <a:rPr lang="vi-VN" dirty="0">
                <a:solidFill>
                  <a:schemeClr val="lt1"/>
                </a:solidFill>
                <a:latin typeface="IBM Plex Sans"/>
                <a:sym typeface="IBM Plex Sans"/>
              </a:rPr>
              <a:t>Các phiên bản chính của YOLO tính đến hiện tại bao gồm:</a:t>
            </a:r>
          </a:p>
          <a:p>
            <a:pPr marL="285750" indent="-285750" algn="l">
              <a:buClr>
                <a:schemeClr val="bg1"/>
              </a:buClr>
              <a:buFont typeface="Wingdings" panose="05000000000000000000" pitchFamily="2" charset="2"/>
              <a:buChar char="§"/>
            </a:pPr>
            <a:r>
              <a:rPr lang="vi-VN" dirty="0">
                <a:solidFill>
                  <a:schemeClr val="lt1"/>
                </a:solidFill>
                <a:latin typeface="IBM Plex Sans"/>
              </a:rPr>
              <a:t>YOLOv1 (2015)</a:t>
            </a:r>
          </a:p>
          <a:p>
            <a:pPr marL="285750" indent="-285750" algn="l">
              <a:buClr>
                <a:schemeClr val="bg1"/>
              </a:buClr>
              <a:buFont typeface="Wingdings" panose="05000000000000000000" pitchFamily="2" charset="2"/>
              <a:buChar char="§"/>
            </a:pPr>
            <a:r>
              <a:rPr lang="vi-VN" dirty="0">
                <a:solidFill>
                  <a:schemeClr val="lt1"/>
                </a:solidFill>
                <a:latin typeface="IBM Plex Sans"/>
              </a:rPr>
              <a:t>YOLOv2 (YOLO9000, 2016)</a:t>
            </a:r>
            <a:endParaRPr lang="en-US" dirty="0">
              <a:solidFill>
                <a:schemeClr val="lt1"/>
              </a:solidFill>
              <a:latin typeface="IBM Plex Sans"/>
            </a:endParaRPr>
          </a:p>
          <a:p>
            <a:pPr marL="285750" indent="-285750" algn="l">
              <a:buClr>
                <a:schemeClr val="bg1"/>
              </a:buClr>
              <a:buFont typeface="Wingdings" panose="05000000000000000000" pitchFamily="2" charset="2"/>
              <a:buChar char="§"/>
            </a:pPr>
            <a:r>
              <a:rPr lang="vi-VN" dirty="0">
                <a:solidFill>
                  <a:schemeClr val="lt1"/>
                </a:solidFill>
                <a:latin typeface="IBM Plex Sans"/>
              </a:rPr>
              <a:t>YOLOv3 (2018)</a:t>
            </a:r>
            <a:endParaRPr lang="en-US" dirty="0">
              <a:solidFill>
                <a:schemeClr val="lt1"/>
              </a:solidFill>
              <a:latin typeface="IBM Plex Sans"/>
            </a:endParaRPr>
          </a:p>
          <a:p>
            <a:pPr marL="285750" indent="-285750" algn="l">
              <a:buClr>
                <a:schemeClr val="bg1"/>
              </a:buClr>
              <a:buFont typeface="Wingdings" panose="05000000000000000000" pitchFamily="2" charset="2"/>
              <a:buChar char="§"/>
            </a:pPr>
            <a:r>
              <a:rPr lang="vi-VN" dirty="0">
                <a:solidFill>
                  <a:schemeClr val="lt1"/>
                </a:solidFill>
                <a:latin typeface="IBM Plex Sans"/>
              </a:rPr>
              <a:t>YOLOv4 (2020)</a:t>
            </a:r>
          </a:p>
          <a:p>
            <a:pPr marL="285750" indent="-285750" algn="l">
              <a:buClr>
                <a:schemeClr val="bg1"/>
              </a:buClr>
              <a:buFont typeface="Wingdings" panose="05000000000000000000" pitchFamily="2" charset="2"/>
              <a:buChar char="§"/>
            </a:pPr>
            <a:r>
              <a:rPr lang="vi-VN" dirty="0">
                <a:solidFill>
                  <a:schemeClr val="lt1"/>
                </a:solidFill>
                <a:latin typeface="IBM Plex Sans"/>
              </a:rPr>
              <a:t>YOLOv5 (2020</a:t>
            </a:r>
          </a:p>
          <a:p>
            <a:pPr marL="285750" indent="-285750" algn="l">
              <a:buClr>
                <a:schemeClr val="bg1"/>
              </a:buClr>
              <a:buFont typeface="Wingdings" panose="05000000000000000000" pitchFamily="2" charset="2"/>
              <a:buChar char="§"/>
            </a:pPr>
            <a:r>
              <a:rPr lang="vi-VN" dirty="0">
                <a:solidFill>
                  <a:schemeClr val="lt1"/>
                </a:solidFill>
                <a:latin typeface="IBM Plex Sans"/>
              </a:rPr>
              <a:t>YOLOv6, YOLOv7, </a:t>
            </a:r>
            <a:r>
              <a:rPr lang="vi-VN" dirty="0">
                <a:solidFill>
                  <a:srgbClr val="FF0000"/>
                </a:solidFill>
                <a:latin typeface="IBM Plex Sans"/>
              </a:rPr>
              <a:t>YOLOv8</a:t>
            </a:r>
            <a:r>
              <a:rPr lang="en-US" dirty="0">
                <a:solidFill>
                  <a:schemeClr val="lt1"/>
                </a:solidFill>
                <a:latin typeface="IBM Plex Sans"/>
              </a:rPr>
              <a:t>, </a:t>
            </a:r>
            <a:r>
              <a:rPr lang="en-US" dirty="0" err="1">
                <a:solidFill>
                  <a:schemeClr val="lt1"/>
                </a:solidFill>
                <a:latin typeface="IBM Plex Sans"/>
              </a:rPr>
              <a:t>và</a:t>
            </a:r>
            <a:r>
              <a:rPr lang="en-US" dirty="0">
                <a:solidFill>
                  <a:schemeClr val="lt1"/>
                </a:solidFill>
                <a:latin typeface="IBM Plex Sans"/>
              </a:rPr>
              <a:t> YOLOv9</a:t>
            </a:r>
          </a:p>
        </p:txBody>
      </p:sp>
    </p:spTree>
  </p:cSld>
  <p:clrMapOvr>
    <a:masterClrMapping/>
  </p:clrMapOvr>
</p:sld>
</file>

<file path=ppt/theme/theme1.xml><?xml version="1.0" encoding="utf-8"?>
<a:theme xmlns:a="http://schemas.openxmlformats.org/drawingml/2006/main" name="Korean AI Agency Pitch Deck XL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579</TotalTime>
  <Words>648</Words>
  <Application>Microsoft Office PowerPoint</Application>
  <PresentationFormat>On-screen Show (16:9)</PresentationFormat>
  <Paragraphs>93</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PT Sans</vt:lpstr>
      <vt:lpstr>IBM Plex Sans</vt:lpstr>
      <vt:lpstr>Wingdings</vt:lpstr>
      <vt:lpstr>Cambria Math</vt:lpstr>
      <vt:lpstr>Courier New</vt:lpstr>
      <vt:lpstr>IBM Plex Sans Medium</vt:lpstr>
      <vt:lpstr>Arial</vt:lpstr>
      <vt:lpstr>Korean AI Agency Pitch Deck XL by Slidesgo</vt:lpstr>
      <vt:lpstr>Object Detection in aerial imagery </vt:lpstr>
      <vt:lpstr>Introdution</vt:lpstr>
      <vt:lpstr>Introdution</vt:lpstr>
      <vt:lpstr>Importance</vt:lpstr>
      <vt:lpstr>Problem</vt:lpstr>
      <vt:lpstr>Input</vt:lpstr>
      <vt:lpstr>Military</vt:lpstr>
      <vt:lpstr>Method</vt:lpstr>
      <vt:lpstr>Yolo – you only look once</vt:lpstr>
      <vt:lpstr>PowerPoint Presentation</vt:lpstr>
      <vt:lpstr>Yolo – you only look once</vt:lpstr>
      <vt:lpstr>Yolov8 – you only look once</vt:lpstr>
      <vt:lpstr>Yolov8 – you only look once</vt:lpstr>
      <vt:lpstr>Yolov8 – you only look once</vt:lpstr>
      <vt:lpstr>Yolov8 – you only look once</vt:lpstr>
      <vt:lpstr>Fast R-CNN</vt:lpstr>
      <vt:lpstr>Faster R-CNN</vt:lpstr>
      <vt:lpstr>IoU – Intersection over Union</vt:lpstr>
      <vt:lpstr>COCO: AP - mAP</vt:lpstr>
      <vt:lpstr>Experiment</vt:lpstr>
      <vt:lpstr>Dataset</vt:lpstr>
      <vt:lpstr>Evaluation - COCO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 in aerial imagery</dc:title>
  <dc:creator>Tien Dung</dc:creator>
  <cp:lastModifiedBy>Tống Trần Tiến Dũng</cp:lastModifiedBy>
  <cp:revision>18</cp:revision>
  <dcterms:modified xsi:type="dcterms:W3CDTF">2024-06-27T18:05:00Z</dcterms:modified>
</cp:coreProperties>
</file>